
<file path=[Content_Types].xml><?xml version="1.0" encoding="utf-8"?>
<Types xmlns="http://schemas.openxmlformats.org/package/2006/content-types">
  <Default Extension="jfif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388" r:id="rId3"/>
    <p:sldId id="408" r:id="rId4"/>
    <p:sldId id="382" r:id="rId5"/>
    <p:sldId id="409" r:id="rId6"/>
    <p:sldId id="314" r:id="rId7"/>
    <p:sldId id="410" r:id="rId8"/>
    <p:sldId id="384" r:id="rId9"/>
    <p:sldId id="390" r:id="rId10"/>
    <p:sldId id="392" r:id="rId11"/>
    <p:sldId id="385" r:id="rId12"/>
    <p:sldId id="386" r:id="rId13"/>
    <p:sldId id="387" r:id="rId14"/>
    <p:sldId id="383" r:id="rId15"/>
    <p:sldId id="401" r:id="rId16"/>
    <p:sldId id="405" r:id="rId17"/>
    <p:sldId id="407" r:id="rId18"/>
    <p:sldId id="406" r:id="rId19"/>
    <p:sldId id="411" r:id="rId20"/>
    <p:sldId id="412" r:id="rId21"/>
    <p:sldId id="413" r:id="rId22"/>
    <p:sldId id="414" r:id="rId23"/>
  </p:sldIdLst>
  <p:sldSz cx="20104100" cy="11309350"/>
  <p:notesSz cx="9926638" cy="68087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1F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279" autoAdjust="0"/>
    <p:restoredTop sz="94660"/>
  </p:normalViewPr>
  <p:slideViewPr>
    <p:cSldViewPr>
      <p:cViewPr varScale="1">
        <p:scale>
          <a:sx n="67" d="100"/>
          <a:sy n="67" d="100"/>
        </p:scale>
        <p:origin x="1056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handoutMaster" Target="handoutMasters/handoutMaster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notesMaster" Target="notesMasters/notesMaster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viewProps" Target="viewProps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752" cy="341204"/>
          </a:xfrm>
          <a:prstGeom prst="rect">
            <a:avLst/>
          </a:prstGeom>
        </p:spPr>
        <p:txBody>
          <a:bodyPr vert="horz" lIns="48710" tIns="24355" rIns="48710" bIns="24355" rtlCol="0"/>
          <a:lstStyle>
            <a:lvl1pPr algn="l">
              <a:defRPr sz="6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535" y="0"/>
            <a:ext cx="4301752" cy="341204"/>
          </a:xfrm>
          <a:prstGeom prst="rect">
            <a:avLst/>
          </a:prstGeom>
        </p:spPr>
        <p:txBody>
          <a:bodyPr vert="horz" lIns="48710" tIns="24355" rIns="48710" bIns="24355" rtlCol="0"/>
          <a:lstStyle>
            <a:lvl1pPr algn="r">
              <a:defRPr sz="600"/>
            </a:lvl1pPr>
          </a:lstStyle>
          <a:p>
            <a:fld id="{90041E5C-7B9A-48D0-9AAF-CE2A9E00074C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67584"/>
            <a:ext cx="4301752" cy="341204"/>
          </a:xfrm>
          <a:prstGeom prst="rect">
            <a:avLst/>
          </a:prstGeom>
        </p:spPr>
        <p:txBody>
          <a:bodyPr vert="horz" lIns="48710" tIns="24355" rIns="48710" bIns="24355" rtlCol="0" anchor="b"/>
          <a:lstStyle>
            <a:lvl1pPr algn="l">
              <a:defRPr sz="6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535" y="6467584"/>
            <a:ext cx="4301752" cy="341204"/>
          </a:xfrm>
          <a:prstGeom prst="rect">
            <a:avLst/>
          </a:prstGeom>
        </p:spPr>
        <p:txBody>
          <a:bodyPr vert="horz" lIns="48710" tIns="24355" rIns="48710" bIns="24355" rtlCol="0" anchor="b"/>
          <a:lstStyle>
            <a:lvl1pPr algn="r">
              <a:defRPr sz="600"/>
            </a:lvl1pPr>
          </a:lstStyle>
          <a:p>
            <a:fld id="{70514DF5-644E-46B9-9133-0B5BB58D9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3813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752" cy="341204"/>
          </a:xfrm>
          <a:prstGeom prst="rect">
            <a:avLst/>
          </a:prstGeom>
        </p:spPr>
        <p:txBody>
          <a:bodyPr vert="horz" lIns="48710" tIns="24355" rIns="48710" bIns="24355" rtlCol="0"/>
          <a:lstStyle>
            <a:lvl1pPr algn="l">
              <a:defRPr sz="6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535" y="0"/>
            <a:ext cx="4301752" cy="341204"/>
          </a:xfrm>
          <a:prstGeom prst="rect">
            <a:avLst/>
          </a:prstGeom>
        </p:spPr>
        <p:txBody>
          <a:bodyPr vert="horz" lIns="48710" tIns="24355" rIns="48710" bIns="24355" rtlCol="0"/>
          <a:lstStyle>
            <a:lvl1pPr algn="r">
              <a:defRPr sz="600"/>
            </a:lvl1pPr>
          </a:lstStyle>
          <a:p>
            <a:fld id="{602016A0-348B-48E2-A583-3ADB4C1CAF0E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1000" y="850900"/>
            <a:ext cx="4084638" cy="2298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8710" tIns="24355" rIns="48710" bIns="2435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351" y="3276324"/>
            <a:ext cx="7941937" cy="2681844"/>
          </a:xfrm>
          <a:prstGeom prst="rect">
            <a:avLst/>
          </a:prstGeom>
        </p:spPr>
        <p:txBody>
          <a:bodyPr vert="horz" lIns="48710" tIns="24355" rIns="48710" bIns="2435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67584"/>
            <a:ext cx="4301752" cy="341204"/>
          </a:xfrm>
          <a:prstGeom prst="rect">
            <a:avLst/>
          </a:prstGeom>
        </p:spPr>
        <p:txBody>
          <a:bodyPr vert="horz" lIns="48710" tIns="24355" rIns="48710" bIns="24355" rtlCol="0" anchor="b"/>
          <a:lstStyle>
            <a:lvl1pPr algn="l">
              <a:defRPr sz="6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535" y="6467584"/>
            <a:ext cx="4301752" cy="341204"/>
          </a:xfrm>
          <a:prstGeom prst="rect">
            <a:avLst/>
          </a:prstGeom>
        </p:spPr>
        <p:txBody>
          <a:bodyPr vert="horz" lIns="48710" tIns="24355" rIns="48710" bIns="24355" rtlCol="0" anchor="b"/>
          <a:lstStyle>
            <a:lvl1pPr algn="r">
              <a:defRPr sz="600"/>
            </a:lvl1pPr>
          </a:lstStyle>
          <a:p>
            <a:fld id="{158B94BC-E3F5-4FD9-85BD-5CAEDF462B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870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04D0A9-7D05-498D-B6C6-881EC52110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3013" y="4265593"/>
            <a:ext cx="15078075" cy="1522596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78AE0E8-34BA-4C22-8211-93907996C6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3013" y="5940028"/>
            <a:ext cx="15078075" cy="609077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DA8C69-D47E-4EE5-99BB-72AA1CDBC8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205" y="10517696"/>
            <a:ext cx="4623943" cy="276999"/>
          </a:xfrm>
        </p:spPr>
        <p:txBody>
          <a:bodyPr/>
          <a:lstStyle/>
          <a:p>
            <a:fld id="{CE636C53-67F0-4ED4-B0BC-456230C22770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66B26A-C363-42C8-94F9-E034F7D18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35394" y="10517696"/>
            <a:ext cx="6433312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447BB7-193D-4D2C-817D-2EB5A4CC4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474953" y="10517696"/>
            <a:ext cx="4623943" cy="276999"/>
          </a:xfrm>
        </p:spPr>
        <p:txBody>
          <a:bodyPr/>
          <a:lstStyle/>
          <a:p>
            <a:fld id="{EC71ACBD-7F89-47B2-AD72-8B5D12D8C6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249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 /><Relationship Id="rId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5" Type="http://schemas.openxmlformats.org/officeDocument/2006/relationships/slideLayout" Target="../slideLayouts/slideLayout5.xml" /><Relationship Id="rId4" Type="http://schemas.openxmlformats.org/officeDocument/2006/relationships/slideLayout" Target="../slideLayouts/slideLayout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33752" y="2167581"/>
            <a:ext cx="13344525" cy="5097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33752" y="2167581"/>
            <a:ext cx="13344525" cy="5097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6.xml" /><Relationship Id="rId6" Type="http://schemas.openxmlformats.org/officeDocument/2006/relationships/image" Target="../media/image4.jfif" /><Relationship Id="rId5" Type="http://schemas.microsoft.com/office/2007/relationships/hdphoto" Target="../media/hdphoto1.wdp" /><Relationship Id="rId4" Type="http://schemas.openxmlformats.org/officeDocument/2006/relationships/image" Target="../media/image3.png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jp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fif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fif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fif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 /><Relationship Id="rId2" Type="http://schemas.openxmlformats.org/officeDocument/2006/relationships/image" Target="../media/image10.jfif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 /><Relationship Id="rId2" Type="http://schemas.openxmlformats.org/officeDocument/2006/relationships/image" Target="../media/image10.jfif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 /><Relationship Id="rId2" Type="http://schemas.openxmlformats.org/officeDocument/2006/relationships/image" Target="../media/image10.jfif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 /><Relationship Id="rId2" Type="http://schemas.openxmlformats.org/officeDocument/2006/relationships/image" Target="../media/image10.jfif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 /><Relationship Id="rId2" Type="http://schemas.openxmlformats.org/officeDocument/2006/relationships/image" Target="../media/image10.jfif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 /><Relationship Id="rId2" Type="http://schemas.openxmlformats.org/officeDocument/2006/relationships/image" Target="../media/image10.jfif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 /><Relationship Id="rId2" Type="http://schemas.openxmlformats.org/officeDocument/2006/relationships/image" Target="../media/image10.jfif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1.png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fif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 /><Relationship Id="rId2" Type="http://schemas.openxmlformats.org/officeDocument/2006/relationships/image" Target="../media/image12.jpg" /><Relationship Id="rId1" Type="http://schemas.openxmlformats.org/officeDocument/2006/relationships/slideLayout" Target="../slideLayouts/slideLayout1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1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6.xml" /><Relationship Id="rId5" Type="http://schemas.openxmlformats.org/officeDocument/2006/relationships/image" Target="../media/image18.svg" /><Relationship Id="rId4" Type="http://schemas.openxmlformats.org/officeDocument/2006/relationships/image" Target="../media/image17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0" y="0"/>
            <a:ext cx="10736642" cy="2355215"/>
          </a:xfrm>
          <a:custGeom>
            <a:avLst/>
            <a:gdLst/>
            <a:ahLst/>
            <a:cxnLst/>
            <a:rect l="l" t="t" r="r" b="b"/>
            <a:pathLst>
              <a:path w="8744585" h="2355215">
                <a:moveTo>
                  <a:pt x="0" y="2354933"/>
                </a:moveTo>
                <a:lnTo>
                  <a:pt x="8743856" y="285"/>
                </a:lnTo>
                <a:lnTo>
                  <a:pt x="0" y="2354933"/>
                </a:lnTo>
              </a:path>
            </a:pathLst>
          </a:custGeom>
          <a:ln w="10469">
            <a:solidFill>
              <a:srgbClr val="0080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113674" y="0"/>
            <a:ext cx="9175560" cy="2959003"/>
          </a:xfrm>
          <a:custGeom>
            <a:avLst/>
            <a:gdLst/>
            <a:ahLst/>
            <a:cxnLst/>
            <a:rect l="l" t="t" r="r" b="b"/>
            <a:pathLst>
              <a:path w="6924040" h="4392930">
                <a:moveTo>
                  <a:pt x="-333" y="285"/>
                </a:moveTo>
                <a:lnTo>
                  <a:pt x="6923531" y="4392850"/>
                </a:lnTo>
                <a:lnTo>
                  <a:pt x="-333" y="285"/>
                </a:lnTo>
              </a:path>
            </a:pathLst>
          </a:custGeom>
          <a:ln w="10469">
            <a:solidFill>
              <a:srgbClr val="0080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927850" y="12800"/>
            <a:ext cx="13176631" cy="935255"/>
          </a:xfrm>
          <a:custGeom>
            <a:avLst/>
            <a:gdLst/>
            <a:ahLst/>
            <a:cxnLst/>
            <a:rect l="l" t="t" r="r" b="b"/>
            <a:pathLst>
              <a:path w="5430519" h="948055">
                <a:moveTo>
                  <a:pt x="-370" y="285"/>
                </a:moveTo>
                <a:lnTo>
                  <a:pt x="1988779" y="344447"/>
                </a:lnTo>
                <a:lnTo>
                  <a:pt x="5429630" y="948189"/>
                </a:lnTo>
              </a:path>
            </a:pathLst>
          </a:custGeom>
          <a:ln w="10469">
            <a:solidFill>
              <a:srgbClr val="B822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317610" y="0"/>
            <a:ext cx="11786490" cy="948055"/>
          </a:xfrm>
          <a:custGeom>
            <a:avLst/>
            <a:gdLst/>
            <a:ahLst/>
            <a:cxnLst/>
            <a:rect l="l" t="t" r="r" b="b"/>
            <a:pathLst>
              <a:path w="11786869" h="3249930">
                <a:moveTo>
                  <a:pt x="-210" y="285"/>
                </a:moveTo>
                <a:lnTo>
                  <a:pt x="11785980" y="3250006"/>
                </a:lnTo>
              </a:path>
            </a:pathLst>
          </a:custGeom>
          <a:ln w="10469">
            <a:solidFill>
              <a:srgbClr val="E3D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19874" y="7800055"/>
            <a:ext cx="12984734" cy="3497834"/>
          </a:xfrm>
          <a:custGeom>
            <a:avLst/>
            <a:gdLst/>
            <a:ahLst/>
            <a:cxnLst/>
            <a:rect l="l" t="t" r="r" b="b"/>
            <a:pathLst>
              <a:path w="8408035" h="3498215">
                <a:moveTo>
                  <a:pt x="-295" y="3497743"/>
                </a:moveTo>
                <a:lnTo>
                  <a:pt x="8407018" y="88"/>
                </a:lnTo>
                <a:lnTo>
                  <a:pt x="-295" y="3497743"/>
                </a:lnTo>
              </a:path>
            </a:pathLst>
          </a:custGeom>
          <a:ln w="10469">
            <a:solidFill>
              <a:srgbClr val="0080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9785071"/>
            <a:ext cx="8985251" cy="1512818"/>
          </a:xfrm>
          <a:custGeom>
            <a:avLst/>
            <a:gdLst/>
            <a:ahLst/>
            <a:cxnLst/>
            <a:rect l="l" t="t" r="r" b="b"/>
            <a:pathLst>
              <a:path w="11516995" h="2949575">
                <a:moveTo>
                  <a:pt x="0" y="74"/>
                </a:moveTo>
                <a:lnTo>
                  <a:pt x="11516703" y="2949102"/>
                </a:lnTo>
                <a:lnTo>
                  <a:pt x="0" y="74"/>
                </a:lnTo>
              </a:path>
            </a:pathLst>
          </a:custGeom>
          <a:ln w="10469">
            <a:solidFill>
              <a:srgbClr val="0080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485008" y="9471247"/>
            <a:ext cx="17619345" cy="1826895"/>
          </a:xfrm>
          <a:custGeom>
            <a:avLst/>
            <a:gdLst/>
            <a:ahLst/>
            <a:cxnLst/>
            <a:rect l="l" t="t" r="r" b="b"/>
            <a:pathLst>
              <a:path w="17619345" h="1826895">
                <a:moveTo>
                  <a:pt x="-62" y="1826550"/>
                </a:moveTo>
                <a:lnTo>
                  <a:pt x="17618582" y="46"/>
                </a:lnTo>
                <a:lnTo>
                  <a:pt x="-62" y="1826550"/>
                </a:lnTo>
              </a:path>
            </a:pathLst>
          </a:custGeom>
          <a:ln w="10469">
            <a:solidFill>
              <a:srgbClr val="B822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234" y="9617170"/>
            <a:ext cx="4634865" cy="1680845"/>
          </a:xfrm>
          <a:custGeom>
            <a:avLst/>
            <a:gdLst/>
            <a:ahLst/>
            <a:cxnLst/>
            <a:rect l="l" t="t" r="r" b="b"/>
            <a:pathLst>
              <a:path w="4634865" h="1680845">
                <a:moveTo>
                  <a:pt x="0" y="42"/>
                </a:moveTo>
                <a:lnTo>
                  <a:pt x="4634465" y="1680628"/>
                </a:lnTo>
              </a:path>
            </a:pathLst>
          </a:custGeom>
          <a:ln w="10469">
            <a:solidFill>
              <a:srgbClr val="E3D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82109" y="8391493"/>
            <a:ext cx="15422244" cy="2906395"/>
          </a:xfrm>
          <a:custGeom>
            <a:avLst/>
            <a:gdLst/>
            <a:ahLst/>
            <a:cxnLst/>
            <a:rect l="l" t="t" r="r" b="b"/>
            <a:pathLst>
              <a:path w="15422244" h="2906395">
                <a:moveTo>
                  <a:pt x="-118" y="2906303"/>
                </a:moveTo>
                <a:lnTo>
                  <a:pt x="15421482" y="73"/>
                </a:lnTo>
              </a:path>
            </a:pathLst>
          </a:custGeom>
          <a:ln w="10469">
            <a:solidFill>
              <a:srgbClr val="E3D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2">
            <a:extLst>
              <a:ext uri="{FF2B5EF4-FFF2-40B4-BE49-F238E27FC236}">
                <a16:creationId xmlns:a16="http://schemas.microsoft.com/office/drawing/2014/main" id="{FAF6E2CC-CE86-47C9-B6EB-DE3F50678452}"/>
              </a:ext>
            </a:extLst>
          </p:cNvPr>
          <p:cNvSpPr txBox="1">
            <a:spLocks/>
          </p:cNvSpPr>
          <p:nvPr/>
        </p:nvSpPr>
        <p:spPr>
          <a:xfrm>
            <a:off x="1926145" y="2854150"/>
            <a:ext cx="16251809" cy="44448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ru-RU" sz="7200" kern="0" dirty="0">
                <a:solidFill>
                  <a:sysClr val="windowText" lastClr="000000"/>
                </a:solidFill>
              </a:rPr>
              <a:t>  Нормативно- правовые основы реализации ученического самоуправления </a:t>
            </a:r>
            <a:br>
              <a:rPr lang="ru-RU" sz="7200" kern="0" dirty="0">
                <a:solidFill>
                  <a:sysClr val="windowText" lastClr="000000"/>
                </a:solidFill>
              </a:rPr>
            </a:br>
            <a:r>
              <a:rPr lang="ru-RU" sz="7200" kern="0" dirty="0">
                <a:solidFill>
                  <a:sysClr val="windowText" lastClr="000000"/>
                </a:solidFill>
              </a:rPr>
              <a:t>в образовательных организациях</a:t>
            </a:r>
          </a:p>
        </p:txBody>
      </p:sp>
      <p:sp>
        <p:nvSpPr>
          <p:cNvPr id="15" name="object 2">
            <a:extLst>
              <a:ext uri="{FF2B5EF4-FFF2-40B4-BE49-F238E27FC236}">
                <a16:creationId xmlns:a16="http://schemas.microsoft.com/office/drawing/2014/main" id="{C6DC5712-215D-47A1-B7AB-D6664CBE1D43}"/>
              </a:ext>
            </a:extLst>
          </p:cNvPr>
          <p:cNvSpPr txBox="1">
            <a:spLocks/>
          </p:cNvSpPr>
          <p:nvPr/>
        </p:nvSpPr>
        <p:spPr>
          <a:xfrm>
            <a:off x="15701454" y="10081848"/>
            <a:ext cx="49530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ru-RU" sz="4800" kern="0" dirty="0" err="1">
                <a:solidFill>
                  <a:sysClr val="windowText" lastClr="000000"/>
                </a:solidFill>
                <a:latin typeface="+mn-lt"/>
                <a:cs typeface="Times New Roman" panose="02020603050405020304" pitchFamily="18" charset="0"/>
              </a:rPr>
              <a:t>А.Толкачев</a:t>
            </a:r>
            <a:r>
              <a:rPr lang="ru-RU" sz="4800" kern="0" dirty="0">
                <a:solidFill>
                  <a:sysClr val="windowText" lastClr="000000"/>
                </a:solidFill>
                <a:latin typeface="+mn-lt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" name="object 13"/>
          <p:cNvSpPr/>
          <p:nvPr/>
        </p:nvSpPr>
        <p:spPr>
          <a:xfrm rot="5962727">
            <a:off x="3858450" y="-4605833"/>
            <a:ext cx="2959836" cy="10453953"/>
          </a:xfrm>
          <a:custGeom>
            <a:avLst/>
            <a:gdLst/>
            <a:ahLst/>
            <a:cxnLst/>
            <a:rect l="l" t="t" r="r" b="b"/>
            <a:pathLst>
              <a:path w="4634865" h="1680845">
                <a:moveTo>
                  <a:pt x="0" y="42"/>
                </a:moveTo>
                <a:lnTo>
                  <a:pt x="4634465" y="1680628"/>
                </a:lnTo>
              </a:path>
            </a:pathLst>
          </a:custGeom>
          <a:ln w="10469">
            <a:solidFill>
              <a:srgbClr val="E3D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2">
            <a:extLst>
              <a:ext uri="{FF2B5EF4-FFF2-40B4-BE49-F238E27FC236}">
                <a16:creationId xmlns:a16="http://schemas.microsoft.com/office/drawing/2014/main" id="{C6DC5712-215D-47A1-B7AB-D6664CBE1D43}"/>
              </a:ext>
            </a:extLst>
          </p:cNvPr>
          <p:cNvSpPr txBox="1">
            <a:spLocks/>
          </p:cNvSpPr>
          <p:nvPr/>
        </p:nvSpPr>
        <p:spPr>
          <a:xfrm>
            <a:off x="8317610" y="10617980"/>
            <a:ext cx="49530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ru-RU" sz="4800" kern="0" dirty="0">
                <a:solidFill>
                  <a:sysClr val="windowText" lastClr="000000"/>
                </a:solidFill>
                <a:latin typeface="+mn-lt"/>
                <a:cs typeface="Times New Roman" panose="02020603050405020304" pitchFamily="18" charset="0"/>
              </a:rPr>
              <a:t>2021 год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/>
          <p:cNvSpPr txBox="1"/>
          <p:nvPr/>
        </p:nvSpPr>
        <p:spPr>
          <a:xfrm>
            <a:off x="1212850" y="208563"/>
            <a:ext cx="18033365" cy="25058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9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Структура   изучения		</a:t>
            </a:r>
            <a:br>
              <a:rPr lang="ru-RU" sz="9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sz="6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518650" y="9617074"/>
            <a:ext cx="10439400" cy="1691481"/>
          </a:xfrm>
          <a:custGeom>
            <a:avLst/>
            <a:gdLst/>
            <a:ahLst/>
            <a:cxnLst/>
            <a:rect l="l" t="t" r="r" b="b"/>
            <a:pathLst>
              <a:path w="7862569" h="2315209">
                <a:moveTo>
                  <a:pt x="-309" y="2314923"/>
                </a:moveTo>
                <a:lnTo>
                  <a:pt x="7861934" y="58"/>
                </a:lnTo>
                <a:lnTo>
                  <a:pt x="-309" y="2314923"/>
                </a:lnTo>
              </a:path>
            </a:pathLst>
          </a:custGeom>
          <a:ln w="10469">
            <a:solidFill>
              <a:srgbClr val="0080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616578" y="10212876"/>
            <a:ext cx="16487775" cy="1096010"/>
          </a:xfrm>
          <a:custGeom>
            <a:avLst/>
            <a:gdLst/>
            <a:ahLst/>
            <a:cxnLst/>
            <a:rect l="l" t="t" r="r" b="b"/>
            <a:pathLst>
              <a:path w="16487775" h="1096009">
                <a:moveTo>
                  <a:pt x="-91" y="1095391"/>
                </a:moveTo>
                <a:lnTo>
                  <a:pt x="16487012" y="27"/>
                </a:lnTo>
                <a:lnTo>
                  <a:pt x="-91" y="1095391"/>
                </a:lnTo>
              </a:path>
            </a:pathLst>
          </a:custGeom>
          <a:ln w="10469">
            <a:solidFill>
              <a:srgbClr val="B822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070983" y="10760074"/>
            <a:ext cx="15033117" cy="548481"/>
          </a:xfrm>
          <a:custGeom>
            <a:avLst/>
            <a:gdLst/>
            <a:ahLst/>
            <a:cxnLst/>
            <a:rect l="l" t="t" r="r" b="b"/>
            <a:pathLst>
              <a:path w="15033625" h="2833370">
                <a:moveTo>
                  <a:pt x="-128" y="2833082"/>
                </a:moveTo>
                <a:lnTo>
                  <a:pt x="15032608" y="71"/>
                </a:lnTo>
              </a:path>
            </a:pathLst>
          </a:custGeom>
          <a:ln w="10469">
            <a:solidFill>
              <a:srgbClr val="E3D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2"/>
          <p:cNvSpPr txBox="1"/>
          <p:nvPr/>
        </p:nvSpPr>
        <p:spPr>
          <a:xfrm>
            <a:off x="1593850" y="6519178"/>
            <a:ext cx="18033365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9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9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bject 2"/>
          <p:cNvSpPr txBox="1"/>
          <p:nvPr/>
        </p:nvSpPr>
        <p:spPr>
          <a:xfrm>
            <a:off x="654367" y="2930583"/>
            <a:ext cx="19912330" cy="68428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9950" marR="5080" indent="-85725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Методологические основы возникновения; </a:t>
            </a:r>
          </a:p>
          <a:p>
            <a:pPr marL="869950" marR="5080" indent="-85725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 социализации;</a:t>
            </a:r>
          </a:p>
          <a:p>
            <a:pPr marL="869950" marR="5080" indent="-85725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вызовы перед  системой;</a:t>
            </a:r>
          </a:p>
          <a:p>
            <a:pPr marL="869950" marR="5080" indent="-85725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молодежных субкультур;</a:t>
            </a:r>
          </a:p>
          <a:p>
            <a:pPr marL="869950" marR="5080" indent="-85725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«Самоуправление – </a:t>
            </a:r>
            <a:r>
              <a:rPr lang="ru-R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Соуправление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 marL="869950" marR="5080" indent="-85725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Нормативно-правовая база реализации;</a:t>
            </a:r>
          </a:p>
          <a:p>
            <a:pPr marL="869950" marR="5080" indent="-85725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Сравнительный анализ  действующих моделей;</a:t>
            </a:r>
          </a:p>
          <a:p>
            <a:pPr marL="869950" marR="5080" indent="-85725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Типичные ошибки  в ученическом самоуправлении.</a:t>
            </a:r>
            <a:endParaRPr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3"/>
          <p:cNvSpPr/>
          <p:nvPr/>
        </p:nvSpPr>
        <p:spPr>
          <a:xfrm rot="5962727">
            <a:off x="4032119" y="-4739929"/>
            <a:ext cx="2672403" cy="10440711"/>
          </a:xfrm>
          <a:custGeom>
            <a:avLst/>
            <a:gdLst/>
            <a:ahLst/>
            <a:cxnLst/>
            <a:rect l="l" t="t" r="r" b="b"/>
            <a:pathLst>
              <a:path w="4634865" h="1680845">
                <a:moveTo>
                  <a:pt x="0" y="42"/>
                </a:moveTo>
                <a:lnTo>
                  <a:pt x="4634465" y="1680628"/>
                </a:lnTo>
              </a:path>
            </a:pathLst>
          </a:custGeom>
          <a:ln w="10469">
            <a:solidFill>
              <a:srgbClr val="E3D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7"/>
          <p:cNvSpPr/>
          <p:nvPr/>
        </p:nvSpPr>
        <p:spPr>
          <a:xfrm>
            <a:off x="11113674" y="0"/>
            <a:ext cx="8844376" cy="948055"/>
          </a:xfrm>
          <a:custGeom>
            <a:avLst/>
            <a:gdLst/>
            <a:ahLst/>
            <a:cxnLst/>
            <a:rect l="l" t="t" r="r" b="b"/>
            <a:pathLst>
              <a:path w="6924040" h="4392930">
                <a:moveTo>
                  <a:pt x="-333" y="285"/>
                </a:moveTo>
                <a:lnTo>
                  <a:pt x="6923531" y="4392850"/>
                </a:lnTo>
                <a:lnTo>
                  <a:pt x="-333" y="285"/>
                </a:lnTo>
              </a:path>
            </a:pathLst>
          </a:custGeom>
          <a:ln w="10469">
            <a:solidFill>
              <a:srgbClr val="0080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9"/>
          <p:cNvSpPr/>
          <p:nvPr/>
        </p:nvSpPr>
        <p:spPr>
          <a:xfrm>
            <a:off x="8317610" y="0"/>
            <a:ext cx="11786490" cy="948055"/>
          </a:xfrm>
          <a:custGeom>
            <a:avLst/>
            <a:gdLst/>
            <a:ahLst/>
            <a:cxnLst/>
            <a:rect l="l" t="t" r="r" b="b"/>
            <a:pathLst>
              <a:path w="11786869" h="3249930">
                <a:moveTo>
                  <a:pt x="-210" y="285"/>
                </a:moveTo>
                <a:lnTo>
                  <a:pt x="11785980" y="3250006"/>
                </a:lnTo>
              </a:path>
            </a:pathLst>
          </a:custGeom>
          <a:ln w="10469">
            <a:solidFill>
              <a:srgbClr val="E3D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8"/>
          <p:cNvSpPr/>
          <p:nvPr/>
        </p:nvSpPr>
        <p:spPr>
          <a:xfrm>
            <a:off x="6927850" y="12800"/>
            <a:ext cx="13176631" cy="935255"/>
          </a:xfrm>
          <a:custGeom>
            <a:avLst/>
            <a:gdLst/>
            <a:ahLst/>
            <a:cxnLst/>
            <a:rect l="l" t="t" r="r" b="b"/>
            <a:pathLst>
              <a:path w="5430519" h="948055">
                <a:moveTo>
                  <a:pt x="-370" y="285"/>
                </a:moveTo>
                <a:lnTo>
                  <a:pt x="1988779" y="344447"/>
                </a:lnTo>
                <a:lnTo>
                  <a:pt x="5429630" y="948189"/>
                </a:lnTo>
              </a:path>
            </a:pathLst>
          </a:custGeom>
          <a:ln w="10469">
            <a:solidFill>
              <a:srgbClr val="B822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58884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22CA2701-41AA-48D7-978E-BEFFEA7E41D0}"/>
              </a:ext>
            </a:extLst>
          </p:cNvPr>
          <p:cNvSpPr/>
          <p:nvPr/>
        </p:nvSpPr>
        <p:spPr>
          <a:xfrm>
            <a:off x="0" y="1123237"/>
            <a:ext cx="19969684" cy="8938832"/>
          </a:xfrm>
          <a:prstGeom prst="rightArrow">
            <a:avLst>
              <a:gd name="adj1" fmla="val 75271"/>
              <a:gd name="adj2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98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E75647-8B40-4D6E-9EDA-94EDBC969355}"/>
              </a:ext>
            </a:extLst>
          </p:cNvPr>
          <p:cNvSpPr txBox="1"/>
          <p:nvPr/>
        </p:nvSpPr>
        <p:spPr>
          <a:xfrm>
            <a:off x="18909842" y="10513551"/>
            <a:ext cx="926820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968" b="1">
                <a:solidFill>
                  <a:srgbClr val="84BA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2968" b="1" dirty="0">
              <a:solidFill>
                <a:srgbClr val="84BA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 descr="Школа">
            <a:extLst>
              <a:ext uri="{FF2B5EF4-FFF2-40B4-BE49-F238E27FC236}">
                <a16:creationId xmlns:a16="http://schemas.microsoft.com/office/drawing/2014/main" id="{8F7921B2-8314-4611-9E2A-34D5F419CF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6873" y="2871455"/>
            <a:ext cx="4783966" cy="47839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0DFBDCB-C699-4208-8F0C-33526DAC4EBA}"/>
              </a:ext>
            </a:extLst>
          </p:cNvPr>
          <p:cNvSpPr txBox="1"/>
          <p:nvPr/>
        </p:nvSpPr>
        <p:spPr>
          <a:xfrm>
            <a:off x="2748012" y="1123237"/>
            <a:ext cx="15666074" cy="1015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ru-RU" sz="4617" b="1" dirty="0">
                <a:solidFill>
                  <a:srgbClr val="1B53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ТРИАДА ВОСПИТАНИЯ</a:t>
            </a:r>
          </a:p>
        </p:txBody>
      </p:sp>
      <p:sp>
        <p:nvSpPr>
          <p:cNvPr id="3" name="Крест 2"/>
          <p:cNvSpPr/>
          <p:nvPr/>
        </p:nvSpPr>
        <p:spPr>
          <a:xfrm>
            <a:off x="5754992" y="4544599"/>
            <a:ext cx="1284428" cy="1437676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22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762" y="3554924"/>
            <a:ext cx="4895139" cy="3531101"/>
          </a:xfrm>
          <a:prstGeom prst="rect">
            <a:avLst/>
          </a:prstGeom>
        </p:spPr>
      </p:pic>
      <p:sp>
        <p:nvSpPr>
          <p:cNvPr id="16" name="Крест 15"/>
          <p:cNvSpPr/>
          <p:nvPr/>
        </p:nvSpPr>
        <p:spPr>
          <a:xfrm>
            <a:off x="12891702" y="4544597"/>
            <a:ext cx="1464468" cy="1437676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6481" y="3554923"/>
            <a:ext cx="3282623" cy="36124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object 8"/>
          <p:cNvSpPr/>
          <p:nvPr/>
        </p:nvSpPr>
        <p:spPr>
          <a:xfrm>
            <a:off x="3616578" y="10212876"/>
            <a:ext cx="16487775" cy="1096010"/>
          </a:xfrm>
          <a:custGeom>
            <a:avLst/>
            <a:gdLst/>
            <a:ahLst/>
            <a:cxnLst/>
            <a:rect l="l" t="t" r="r" b="b"/>
            <a:pathLst>
              <a:path w="16487775" h="1096009">
                <a:moveTo>
                  <a:pt x="-91" y="1095391"/>
                </a:moveTo>
                <a:lnTo>
                  <a:pt x="16487012" y="27"/>
                </a:lnTo>
                <a:lnTo>
                  <a:pt x="-91" y="1095391"/>
                </a:lnTo>
              </a:path>
            </a:pathLst>
          </a:custGeom>
          <a:ln w="10469">
            <a:solidFill>
              <a:srgbClr val="B822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7"/>
          <p:cNvSpPr/>
          <p:nvPr/>
        </p:nvSpPr>
        <p:spPr>
          <a:xfrm>
            <a:off x="9518650" y="9617074"/>
            <a:ext cx="10439400" cy="1691481"/>
          </a:xfrm>
          <a:custGeom>
            <a:avLst/>
            <a:gdLst/>
            <a:ahLst/>
            <a:cxnLst/>
            <a:rect l="l" t="t" r="r" b="b"/>
            <a:pathLst>
              <a:path w="7862569" h="2315209">
                <a:moveTo>
                  <a:pt x="-309" y="2314923"/>
                </a:moveTo>
                <a:lnTo>
                  <a:pt x="7861934" y="58"/>
                </a:lnTo>
                <a:lnTo>
                  <a:pt x="-309" y="2314923"/>
                </a:lnTo>
              </a:path>
            </a:pathLst>
          </a:custGeom>
          <a:ln w="10469">
            <a:solidFill>
              <a:srgbClr val="0080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0"/>
          <p:cNvSpPr/>
          <p:nvPr/>
        </p:nvSpPr>
        <p:spPr>
          <a:xfrm>
            <a:off x="5223383" y="10912474"/>
            <a:ext cx="15033117" cy="548481"/>
          </a:xfrm>
          <a:custGeom>
            <a:avLst/>
            <a:gdLst/>
            <a:ahLst/>
            <a:cxnLst/>
            <a:rect l="l" t="t" r="r" b="b"/>
            <a:pathLst>
              <a:path w="15033625" h="2833370">
                <a:moveTo>
                  <a:pt x="-128" y="2833082"/>
                </a:moveTo>
                <a:lnTo>
                  <a:pt x="15032608" y="71"/>
                </a:lnTo>
              </a:path>
            </a:pathLst>
          </a:custGeom>
          <a:ln w="10469">
            <a:solidFill>
              <a:srgbClr val="E3D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0334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/>
          <p:cNvSpPr txBox="1"/>
          <p:nvPr/>
        </p:nvSpPr>
        <p:spPr>
          <a:xfrm>
            <a:off x="755650" y="106863"/>
            <a:ext cx="18033365" cy="19825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6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Методологические аспекты  </a:t>
            </a:r>
            <a:br>
              <a:rPr lang="ru-RU" sz="6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ученического самоуправления</a:t>
            </a:r>
            <a:endParaRPr sz="6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bject 2"/>
          <p:cNvSpPr txBox="1"/>
          <p:nvPr/>
        </p:nvSpPr>
        <p:spPr>
          <a:xfrm>
            <a:off x="1593850" y="6519178"/>
            <a:ext cx="18033365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9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9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2250" y="2481672"/>
            <a:ext cx="1961356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К.Д. Ушинский, Н.И. Пирогов -  «в стихийно складывающихся  детских сообществах -  новый источник, развивающий детей»</a:t>
            </a: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Н.К. Крупская -  методика работы ученического самоуправления</a:t>
            </a: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А.С. Макаренко - система детского самоуправления, методика педагогического руководства детским коллективом</a:t>
            </a: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В.А. Сухомлинский - идея ценности каждой личности  в развитии и сплочении коллектива</a:t>
            </a: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Я. Корчак -  демократический детский коллектив -  фактор процесса воспитания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8"/>
          <p:cNvSpPr/>
          <p:nvPr/>
        </p:nvSpPr>
        <p:spPr>
          <a:xfrm>
            <a:off x="3616578" y="10212876"/>
            <a:ext cx="16487775" cy="1096010"/>
          </a:xfrm>
          <a:custGeom>
            <a:avLst/>
            <a:gdLst/>
            <a:ahLst/>
            <a:cxnLst/>
            <a:rect l="l" t="t" r="r" b="b"/>
            <a:pathLst>
              <a:path w="16487775" h="1096009">
                <a:moveTo>
                  <a:pt x="-91" y="1095391"/>
                </a:moveTo>
                <a:lnTo>
                  <a:pt x="16487012" y="27"/>
                </a:lnTo>
                <a:lnTo>
                  <a:pt x="-91" y="1095391"/>
                </a:lnTo>
              </a:path>
            </a:pathLst>
          </a:custGeom>
          <a:ln w="10469">
            <a:solidFill>
              <a:srgbClr val="B822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7"/>
          <p:cNvSpPr/>
          <p:nvPr/>
        </p:nvSpPr>
        <p:spPr>
          <a:xfrm>
            <a:off x="9518650" y="9617074"/>
            <a:ext cx="10439400" cy="1691481"/>
          </a:xfrm>
          <a:custGeom>
            <a:avLst/>
            <a:gdLst/>
            <a:ahLst/>
            <a:cxnLst/>
            <a:rect l="l" t="t" r="r" b="b"/>
            <a:pathLst>
              <a:path w="7862569" h="2315209">
                <a:moveTo>
                  <a:pt x="-309" y="2314923"/>
                </a:moveTo>
                <a:lnTo>
                  <a:pt x="7861934" y="58"/>
                </a:lnTo>
                <a:lnTo>
                  <a:pt x="-309" y="2314923"/>
                </a:lnTo>
              </a:path>
            </a:pathLst>
          </a:custGeom>
          <a:ln w="10469">
            <a:solidFill>
              <a:srgbClr val="0080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0"/>
          <p:cNvSpPr/>
          <p:nvPr/>
        </p:nvSpPr>
        <p:spPr>
          <a:xfrm>
            <a:off x="5070983" y="10760074"/>
            <a:ext cx="15033117" cy="548481"/>
          </a:xfrm>
          <a:custGeom>
            <a:avLst/>
            <a:gdLst/>
            <a:ahLst/>
            <a:cxnLst/>
            <a:rect l="l" t="t" r="r" b="b"/>
            <a:pathLst>
              <a:path w="15033625" h="2833370">
                <a:moveTo>
                  <a:pt x="-128" y="2833082"/>
                </a:moveTo>
                <a:lnTo>
                  <a:pt x="15032608" y="71"/>
                </a:lnTo>
              </a:path>
            </a:pathLst>
          </a:custGeom>
          <a:ln w="10469">
            <a:solidFill>
              <a:srgbClr val="E3D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3"/>
          <p:cNvSpPr/>
          <p:nvPr/>
        </p:nvSpPr>
        <p:spPr>
          <a:xfrm rot="5962727">
            <a:off x="4379207" y="-5149046"/>
            <a:ext cx="1978228" cy="10555366"/>
          </a:xfrm>
          <a:custGeom>
            <a:avLst/>
            <a:gdLst/>
            <a:ahLst/>
            <a:cxnLst/>
            <a:rect l="l" t="t" r="r" b="b"/>
            <a:pathLst>
              <a:path w="4634865" h="1680845">
                <a:moveTo>
                  <a:pt x="0" y="42"/>
                </a:moveTo>
                <a:lnTo>
                  <a:pt x="4634465" y="1680628"/>
                </a:lnTo>
              </a:path>
            </a:pathLst>
          </a:custGeom>
          <a:ln w="10469">
            <a:solidFill>
              <a:srgbClr val="E3D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6"/>
          <p:cNvSpPr/>
          <p:nvPr/>
        </p:nvSpPr>
        <p:spPr>
          <a:xfrm>
            <a:off x="0" y="0"/>
            <a:ext cx="10736642" cy="549275"/>
          </a:xfrm>
          <a:custGeom>
            <a:avLst/>
            <a:gdLst/>
            <a:ahLst/>
            <a:cxnLst/>
            <a:rect l="l" t="t" r="r" b="b"/>
            <a:pathLst>
              <a:path w="8744585" h="2355215">
                <a:moveTo>
                  <a:pt x="0" y="2354933"/>
                </a:moveTo>
                <a:lnTo>
                  <a:pt x="8743856" y="285"/>
                </a:lnTo>
                <a:lnTo>
                  <a:pt x="0" y="2354933"/>
                </a:lnTo>
              </a:path>
            </a:pathLst>
          </a:custGeom>
          <a:ln w="10469">
            <a:solidFill>
              <a:srgbClr val="0080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7"/>
          <p:cNvSpPr/>
          <p:nvPr/>
        </p:nvSpPr>
        <p:spPr>
          <a:xfrm>
            <a:off x="11113674" y="0"/>
            <a:ext cx="8990426" cy="978581"/>
          </a:xfrm>
          <a:custGeom>
            <a:avLst/>
            <a:gdLst/>
            <a:ahLst/>
            <a:cxnLst/>
            <a:rect l="l" t="t" r="r" b="b"/>
            <a:pathLst>
              <a:path w="6924040" h="4392930">
                <a:moveTo>
                  <a:pt x="-333" y="285"/>
                </a:moveTo>
                <a:lnTo>
                  <a:pt x="6923531" y="4392850"/>
                </a:lnTo>
                <a:lnTo>
                  <a:pt x="-333" y="285"/>
                </a:lnTo>
              </a:path>
            </a:pathLst>
          </a:custGeom>
          <a:ln w="10469">
            <a:solidFill>
              <a:srgbClr val="0080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7528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Соединительная линия уступом 5"/>
          <p:cNvCxnSpPr/>
          <p:nvPr/>
        </p:nvCxnSpPr>
        <p:spPr>
          <a:xfrm flipV="1">
            <a:off x="1283428" y="7850392"/>
            <a:ext cx="5014336" cy="2016256"/>
          </a:xfrm>
          <a:prstGeom prst="bent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Соединительная линия уступом 7"/>
          <p:cNvCxnSpPr/>
          <p:nvPr/>
        </p:nvCxnSpPr>
        <p:spPr>
          <a:xfrm flipV="1">
            <a:off x="3790594" y="6254920"/>
            <a:ext cx="5154598" cy="2174048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630538" y="9257635"/>
            <a:ext cx="1545616" cy="549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968" b="1" dirty="0">
                <a:solidFill>
                  <a:schemeClr val="accent1">
                    <a:lumMod val="75000"/>
                  </a:schemeClr>
                </a:solidFill>
              </a:rPr>
              <a:t>ЗНАНИЯ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43552" y="7850392"/>
            <a:ext cx="1736694" cy="549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968" b="1" dirty="0">
                <a:solidFill>
                  <a:schemeClr val="accent1">
                    <a:lumMod val="75000"/>
                  </a:schemeClr>
                </a:solidFill>
              </a:rPr>
              <a:t>ВЗГЛЯДЫ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4800" y="6333817"/>
            <a:ext cx="2257349" cy="549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968" b="1" dirty="0">
                <a:solidFill>
                  <a:schemeClr val="accent1">
                    <a:lumMod val="75000"/>
                  </a:schemeClr>
                </a:solidFill>
              </a:rPr>
              <a:t>УБЕЖДЕНИЯ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31659" y="4823691"/>
            <a:ext cx="1649811" cy="549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968" b="1" dirty="0">
                <a:solidFill>
                  <a:schemeClr val="accent1">
                    <a:lumMod val="75000"/>
                  </a:schemeClr>
                </a:solidFill>
              </a:rPr>
              <a:t>ИДЕАЛЫ</a:t>
            </a:r>
          </a:p>
        </p:txBody>
      </p:sp>
      <p:cxnSp>
        <p:nvCxnSpPr>
          <p:cNvPr id="17" name="Соединительная линия уступом 16"/>
          <p:cNvCxnSpPr/>
          <p:nvPr/>
        </p:nvCxnSpPr>
        <p:spPr>
          <a:xfrm flipV="1">
            <a:off x="6438024" y="4823691"/>
            <a:ext cx="5014336" cy="2016256"/>
          </a:xfrm>
          <a:prstGeom prst="bent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Соединительная линия уступом 17"/>
          <p:cNvCxnSpPr/>
          <p:nvPr/>
        </p:nvCxnSpPr>
        <p:spPr>
          <a:xfrm flipV="1">
            <a:off x="8945190" y="3258657"/>
            <a:ext cx="5154598" cy="2174048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1762964" y="2649644"/>
            <a:ext cx="1999265" cy="549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968" b="1" dirty="0">
                <a:solidFill>
                  <a:schemeClr val="accent1">
                    <a:lumMod val="75000"/>
                  </a:schemeClr>
                </a:solidFill>
              </a:rPr>
              <a:t>ЦЕННОСТИ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2"/>
          <a:srcRect l="8274" t="16609" r="24332" b="8573"/>
          <a:stretch/>
        </p:blipFill>
        <p:spPr>
          <a:xfrm>
            <a:off x="11589135" y="5128197"/>
            <a:ext cx="8310475" cy="518966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3"/>
          <a:srcRect l="36788" t="14736" r="24170" b="63199"/>
          <a:stretch/>
        </p:blipFill>
        <p:spPr>
          <a:xfrm>
            <a:off x="583250" y="2767955"/>
            <a:ext cx="8010127" cy="2546439"/>
          </a:xfrm>
          <a:prstGeom prst="rect">
            <a:avLst/>
          </a:prstGeom>
        </p:spPr>
      </p:pic>
      <p:sp>
        <p:nvSpPr>
          <p:cNvPr id="20" name="object 8"/>
          <p:cNvSpPr/>
          <p:nvPr/>
        </p:nvSpPr>
        <p:spPr>
          <a:xfrm>
            <a:off x="3616578" y="10212876"/>
            <a:ext cx="16487775" cy="1096010"/>
          </a:xfrm>
          <a:custGeom>
            <a:avLst/>
            <a:gdLst/>
            <a:ahLst/>
            <a:cxnLst/>
            <a:rect l="l" t="t" r="r" b="b"/>
            <a:pathLst>
              <a:path w="16487775" h="1096009">
                <a:moveTo>
                  <a:pt x="-91" y="1095391"/>
                </a:moveTo>
                <a:lnTo>
                  <a:pt x="16487012" y="27"/>
                </a:lnTo>
                <a:lnTo>
                  <a:pt x="-91" y="1095391"/>
                </a:lnTo>
              </a:path>
            </a:pathLst>
          </a:custGeom>
          <a:ln w="10469">
            <a:solidFill>
              <a:srgbClr val="B822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0"/>
          <p:cNvSpPr/>
          <p:nvPr/>
        </p:nvSpPr>
        <p:spPr>
          <a:xfrm>
            <a:off x="5223383" y="10912474"/>
            <a:ext cx="15033117" cy="548481"/>
          </a:xfrm>
          <a:custGeom>
            <a:avLst/>
            <a:gdLst/>
            <a:ahLst/>
            <a:cxnLst/>
            <a:rect l="l" t="t" r="r" b="b"/>
            <a:pathLst>
              <a:path w="15033625" h="2833370">
                <a:moveTo>
                  <a:pt x="-128" y="2833082"/>
                </a:moveTo>
                <a:lnTo>
                  <a:pt x="15032608" y="71"/>
                </a:lnTo>
              </a:path>
            </a:pathLst>
          </a:custGeom>
          <a:ln w="10469">
            <a:solidFill>
              <a:srgbClr val="E3D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5100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9518650" y="10212876"/>
            <a:ext cx="10585450" cy="1095680"/>
          </a:xfrm>
          <a:custGeom>
            <a:avLst/>
            <a:gdLst/>
            <a:ahLst/>
            <a:cxnLst/>
            <a:rect l="l" t="t" r="r" b="b"/>
            <a:pathLst>
              <a:path w="7862569" h="2315209">
                <a:moveTo>
                  <a:pt x="-309" y="2314923"/>
                </a:moveTo>
                <a:lnTo>
                  <a:pt x="7861934" y="58"/>
                </a:lnTo>
                <a:lnTo>
                  <a:pt x="-309" y="2314923"/>
                </a:lnTo>
              </a:path>
            </a:pathLst>
          </a:custGeom>
          <a:ln w="10469">
            <a:solidFill>
              <a:srgbClr val="0080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616578" y="10212876"/>
            <a:ext cx="16487775" cy="1096010"/>
          </a:xfrm>
          <a:custGeom>
            <a:avLst/>
            <a:gdLst/>
            <a:ahLst/>
            <a:cxnLst/>
            <a:rect l="l" t="t" r="r" b="b"/>
            <a:pathLst>
              <a:path w="16487775" h="1096009">
                <a:moveTo>
                  <a:pt x="-91" y="1095391"/>
                </a:moveTo>
                <a:lnTo>
                  <a:pt x="16487012" y="27"/>
                </a:lnTo>
                <a:lnTo>
                  <a:pt x="-91" y="1095391"/>
                </a:lnTo>
              </a:path>
            </a:pathLst>
          </a:custGeom>
          <a:ln w="10469">
            <a:solidFill>
              <a:srgbClr val="B822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070983" y="10212876"/>
            <a:ext cx="14887067" cy="1095680"/>
          </a:xfrm>
          <a:custGeom>
            <a:avLst/>
            <a:gdLst/>
            <a:ahLst/>
            <a:cxnLst/>
            <a:rect l="l" t="t" r="r" b="b"/>
            <a:pathLst>
              <a:path w="15033625" h="2833370">
                <a:moveTo>
                  <a:pt x="-128" y="2833082"/>
                </a:moveTo>
                <a:lnTo>
                  <a:pt x="15032608" y="71"/>
                </a:lnTo>
              </a:path>
            </a:pathLst>
          </a:custGeom>
          <a:ln w="10469">
            <a:solidFill>
              <a:srgbClr val="E3D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2"/>
          <p:cNvSpPr txBox="1"/>
          <p:nvPr/>
        </p:nvSpPr>
        <p:spPr>
          <a:xfrm>
            <a:off x="692468" y="-183495"/>
            <a:ext cx="18033365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9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Факторы социализации</a:t>
            </a:r>
            <a:endParaRPr sz="9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bject 2"/>
          <p:cNvSpPr txBox="1"/>
          <p:nvPr/>
        </p:nvSpPr>
        <p:spPr>
          <a:xfrm>
            <a:off x="644654" y="8043471"/>
            <a:ext cx="19602515" cy="1379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 субъектов  образовательного процесса;</a:t>
            </a:r>
          </a:p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 реализация горизонтальных связей</a:t>
            </a:r>
            <a:endParaRPr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3547180" y="8075221"/>
            <a:ext cx="645431" cy="66446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4192611" y="8778556"/>
            <a:ext cx="645431" cy="664469"/>
          </a:xfrm>
          <a:prstGeom prst="rect">
            <a:avLst/>
          </a:prstGeom>
        </p:spPr>
      </p:pic>
      <p:cxnSp>
        <p:nvCxnSpPr>
          <p:cNvPr id="4" name="Прямая соединительная линия 3"/>
          <p:cNvCxnSpPr/>
          <p:nvPr/>
        </p:nvCxnSpPr>
        <p:spPr>
          <a:xfrm flipV="1">
            <a:off x="1212850" y="10212876"/>
            <a:ext cx="18772187" cy="10956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250" y="1463032"/>
            <a:ext cx="15739882" cy="645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940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25"/>
          <a:stretch/>
        </p:blipFill>
        <p:spPr>
          <a:xfrm>
            <a:off x="2508250" y="615476"/>
            <a:ext cx="14659240" cy="8865404"/>
          </a:xfrm>
          <a:prstGeom prst="snip2Diag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5289475" y="7712075"/>
            <a:ext cx="4365629" cy="9116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/>
          </a:p>
        </p:txBody>
      </p:sp>
      <p:sp>
        <p:nvSpPr>
          <p:cNvPr id="5" name="object 8"/>
          <p:cNvSpPr/>
          <p:nvPr/>
        </p:nvSpPr>
        <p:spPr>
          <a:xfrm>
            <a:off x="3616578" y="10212876"/>
            <a:ext cx="16487775" cy="1096010"/>
          </a:xfrm>
          <a:custGeom>
            <a:avLst/>
            <a:gdLst/>
            <a:ahLst/>
            <a:cxnLst/>
            <a:rect l="l" t="t" r="r" b="b"/>
            <a:pathLst>
              <a:path w="16487775" h="1096009">
                <a:moveTo>
                  <a:pt x="-91" y="1095391"/>
                </a:moveTo>
                <a:lnTo>
                  <a:pt x="16487012" y="27"/>
                </a:lnTo>
                <a:lnTo>
                  <a:pt x="-91" y="1095391"/>
                </a:lnTo>
              </a:path>
            </a:pathLst>
          </a:custGeom>
          <a:ln w="10469">
            <a:solidFill>
              <a:srgbClr val="B822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7"/>
          <p:cNvSpPr/>
          <p:nvPr/>
        </p:nvSpPr>
        <p:spPr>
          <a:xfrm>
            <a:off x="9518650" y="9617074"/>
            <a:ext cx="10439400" cy="1691481"/>
          </a:xfrm>
          <a:custGeom>
            <a:avLst/>
            <a:gdLst/>
            <a:ahLst/>
            <a:cxnLst/>
            <a:rect l="l" t="t" r="r" b="b"/>
            <a:pathLst>
              <a:path w="7862569" h="2315209">
                <a:moveTo>
                  <a:pt x="-309" y="2314923"/>
                </a:moveTo>
                <a:lnTo>
                  <a:pt x="7861934" y="58"/>
                </a:lnTo>
                <a:lnTo>
                  <a:pt x="-309" y="2314923"/>
                </a:lnTo>
              </a:path>
            </a:pathLst>
          </a:custGeom>
          <a:ln w="10469">
            <a:solidFill>
              <a:srgbClr val="0080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0"/>
          <p:cNvSpPr/>
          <p:nvPr/>
        </p:nvSpPr>
        <p:spPr>
          <a:xfrm>
            <a:off x="5223383" y="10912474"/>
            <a:ext cx="15033117" cy="548481"/>
          </a:xfrm>
          <a:custGeom>
            <a:avLst/>
            <a:gdLst/>
            <a:ahLst/>
            <a:cxnLst/>
            <a:rect l="l" t="t" r="r" b="b"/>
            <a:pathLst>
              <a:path w="15033625" h="2833370">
                <a:moveTo>
                  <a:pt x="-128" y="2833082"/>
                </a:moveTo>
                <a:lnTo>
                  <a:pt x="15032608" y="71"/>
                </a:lnTo>
              </a:path>
            </a:pathLst>
          </a:custGeom>
          <a:ln w="10469">
            <a:solidFill>
              <a:srgbClr val="E3D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88953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9518650" y="10302874"/>
            <a:ext cx="10585450" cy="1005681"/>
          </a:xfrm>
          <a:custGeom>
            <a:avLst/>
            <a:gdLst/>
            <a:ahLst/>
            <a:cxnLst/>
            <a:rect l="l" t="t" r="r" b="b"/>
            <a:pathLst>
              <a:path w="7862569" h="2315209">
                <a:moveTo>
                  <a:pt x="-309" y="2314923"/>
                </a:moveTo>
                <a:lnTo>
                  <a:pt x="7861934" y="58"/>
                </a:lnTo>
                <a:lnTo>
                  <a:pt x="-309" y="2314923"/>
                </a:lnTo>
              </a:path>
            </a:pathLst>
          </a:custGeom>
          <a:ln w="10469">
            <a:solidFill>
              <a:srgbClr val="0080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616325" y="10212545"/>
            <a:ext cx="16487775" cy="1096010"/>
          </a:xfrm>
          <a:custGeom>
            <a:avLst/>
            <a:gdLst/>
            <a:ahLst/>
            <a:cxnLst/>
            <a:rect l="l" t="t" r="r" b="b"/>
            <a:pathLst>
              <a:path w="16487775" h="1096009">
                <a:moveTo>
                  <a:pt x="-91" y="1095391"/>
                </a:moveTo>
                <a:lnTo>
                  <a:pt x="16487012" y="27"/>
                </a:lnTo>
                <a:lnTo>
                  <a:pt x="-91" y="1095391"/>
                </a:lnTo>
              </a:path>
            </a:pathLst>
          </a:custGeom>
          <a:ln w="10469">
            <a:solidFill>
              <a:srgbClr val="B822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070983" y="8475186"/>
            <a:ext cx="15033625" cy="2833370"/>
          </a:xfrm>
          <a:custGeom>
            <a:avLst/>
            <a:gdLst/>
            <a:ahLst/>
            <a:cxnLst/>
            <a:rect l="l" t="t" r="r" b="b"/>
            <a:pathLst>
              <a:path w="15033625" h="2833370">
                <a:moveTo>
                  <a:pt x="-128" y="2833082"/>
                </a:moveTo>
                <a:lnTo>
                  <a:pt x="15032608" y="71"/>
                </a:lnTo>
              </a:path>
            </a:pathLst>
          </a:custGeom>
          <a:ln w="10469">
            <a:solidFill>
              <a:srgbClr val="E3D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51" y="0"/>
            <a:ext cx="1500294" cy="1692275"/>
          </a:xfrm>
          <a:prstGeom prst="rect">
            <a:avLst/>
          </a:prstGeom>
        </p:spPr>
      </p:pic>
      <p:sp>
        <p:nvSpPr>
          <p:cNvPr id="17" name="object 2"/>
          <p:cNvSpPr txBox="1"/>
          <p:nvPr/>
        </p:nvSpPr>
        <p:spPr>
          <a:xfrm>
            <a:off x="1593850" y="6519178"/>
            <a:ext cx="18033365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9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9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2"/>
          <p:cNvSpPr txBox="1"/>
          <p:nvPr/>
        </p:nvSpPr>
        <p:spPr>
          <a:xfrm>
            <a:off x="755650" y="106863"/>
            <a:ext cx="18033365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9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Задачи</a:t>
            </a:r>
            <a:endParaRPr sz="9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06401" y="1740958"/>
            <a:ext cx="19613562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вариативности, качества и доступности воспитательных технологий;</a:t>
            </a: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ведущей роли социально-гуманитарного профиля в системе образования субъектов Российской Федерации, как важнейшего элемента интеллектуального, духовно нравственного и физического совершенствования детей, а также обеспечение подготовки и ранней профориентации будущих кадров для потребностей социально экономического развития субъектов Российской Федерации;</a:t>
            </a: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значимости и востребованности ;</a:t>
            </a: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конкурентных условий для развития различных организаций, осуществляющих образовательную деятельность по ДОП, вне зависимости от их организационно правовой формы, в том числе государственных (муниципальных), частных организаций и индивидуальных предпринимателей, осуществляющих образовательную деятельность;</a:t>
            </a:r>
          </a:p>
        </p:txBody>
      </p:sp>
    </p:spTree>
    <p:extLst>
      <p:ext uri="{BB962C8B-B14F-4D97-AF65-F5344CB8AC3E}">
        <p14:creationId xmlns:p14="http://schemas.microsoft.com/office/powerpoint/2010/main" val="2402690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9518650" y="10302874"/>
            <a:ext cx="10585450" cy="1005681"/>
          </a:xfrm>
          <a:custGeom>
            <a:avLst/>
            <a:gdLst/>
            <a:ahLst/>
            <a:cxnLst/>
            <a:rect l="l" t="t" r="r" b="b"/>
            <a:pathLst>
              <a:path w="7862569" h="2315209">
                <a:moveTo>
                  <a:pt x="-309" y="2314923"/>
                </a:moveTo>
                <a:lnTo>
                  <a:pt x="7861934" y="58"/>
                </a:lnTo>
                <a:lnTo>
                  <a:pt x="-309" y="2314923"/>
                </a:lnTo>
              </a:path>
            </a:pathLst>
          </a:custGeom>
          <a:ln w="10469">
            <a:solidFill>
              <a:srgbClr val="0080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616325" y="10212545"/>
            <a:ext cx="16487775" cy="1096010"/>
          </a:xfrm>
          <a:custGeom>
            <a:avLst/>
            <a:gdLst/>
            <a:ahLst/>
            <a:cxnLst/>
            <a:rect l="l" t="t" r="r" b="b"/>
            <a:pathLst>
              <a:path w="16487775" h="1096009">
                <a:moveTo>
                  <a:pt x="-91" y="1095391"/>
                </a:moveTo>
                <a:lnTo>
                  <a:pt x="16487012" y="27"/>
                </a:lnTo>
                <a:lnTo>
                  <a:pt x="-91" y="1095391"/>
                </a:lnTo>
              </a:path>
            </a:pathLst>
          </a:custGeom>
          <a:ln w="10469">
            <a:solidFill>
              <a:srgbClr val="B822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070983" y="8475186"/>
            <a:ext cx="15033625" cy="2833370"/>
          </a:xfrm>
          <a:custGeom>
            <a:avLst/>
            <a:gdLst/>
            <a:ahLst/>
            <a:cxnLst/>
            <a:rect l="l" t="t" r="r" b="b"/>
            <a:pathLst>
              <a:path w="15033625" h="2833370">
                <a:moveTo>
                  <a:pt x="-128" y="2833082"/>
                </a:moveTo>
                <a:lnTo>
                  <a:pt x="15032608" y="71"/>
                </a:lnTo>
              </a:path>
            </a:pathLst>
          </a:custGeom>
          <a:ln w="10469">
            <a:solidFill>
              <a:srgbClr val="E3D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51" y="0"/>
            <a:ext cx="1500294" cy="1692275"/>
          </a:xfrm>
          <a:prstGeom prst="rect">
            <a:avLst/>
          </a:prstGeom>
        </p:spPr>
      </p:pic>
      <p:sp>
        <p:nvSpPr>
          <p:cNvPr id="17" name="object 2"/>
          <p:cNvSpPr txBox="1"/>
          <p:nvPr/>
        </p:nvSpPr>
        <p:spPr>
          <a:xfrm>
            <a:off x="1593850" y="6519178"/>
            <a:ext cx="18033365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9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9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2"/>
          <p:cNvSpPr txBox="1"/>
          <p:nvPr/>
        </p:nvSpPr>
        <p:spPr>
          <a:xfrm>
            <a:off x="755650" y="106863"/>
            <a:ext cx="18033365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9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Задачи</a:t>
            </a:r>
            <a:endParaRPr sz="9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06401" y="1740958"/>
            <a:ext cx="19613562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обновление методов и содержания ШУС в соответствии с образовательными потребностями и индивидуальными возможностями, интересами семьи и общества;</a:t>
            </a: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равного доступа к  воспитанию и социализации для различных категорий детей в соответствии с их образовательными потребностями и индивидуальными возможностями;</a:t>
            </a: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проектного управления;</a:t>
            </a: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организационной структуры, предусматривающей взаимодействие структурных элементов на уровне организации, осуществляющей образовательную деятельность, муниципальном и региональном уровнях, а также обеспечивающей эффективное использование инфраструктурных, материально технических и кадровых ресурсов системы образования при реализации ШУС;</a:t>
            </a:r>
          </a:p>
        </p:txBody>
      </p:sp>
    </p:spTree>
    <p:extLst>
      <p:ext uri="{BB962C8B-B14F-4D97-AF65-F5344CB8AC3E}">
        <p14:creationId xmlns:p14="http://schemas.microsoft.com/office/powerpoint/2010/main" val="3331686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9518650" y="10302874"/>
            <a:ext cx="10585450" cy="1005681"/>
          </a:xfrm>
          <a:custGeom>
            <a:avLst/>
            <a:gdLst/>
            <a:ahLst/>
            <a:cxnLst/>
            <a:rect l="l" t="t" r="r" b="b"/>
            <a:pathLst>
              <a:path w="7862569" h="2315209">
                <a:moveTo>
                  <a:pt x="-309" y="2314923"/>
                </a:moveTo>
                <a:lnTo>
                  <a:pt x="7861934" y="58"/>
                </a:lnTo>
                <a:lnTo>
                  <a:pt x="-309" y="2314923"/>
                </a:lnTo>
              </a:path>
            </a:pathLst>
          </a:custGeom>
          <a:ln w="10469">
            <a:solidFill>
              <a:srgbClr val="0080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616325" y="10212545"/>
            <a:ext cx="16487775" cy="1096010"/>
          </a:xfrm>
          <a:custGeom>
            <a:avLst/>
            <a:gdLst/>
            <a:ahLst/>
            <a:cxnLst/>
            <a:rect l="l" t="t" r="r" b="b"/>
            <a:pathLst>
              <a:path w="16487775" h="1096009">
                <a:moveTo>
                  <a:pt x="-91" y="1095391"/>
                </a:moveTo>
                <a:lnTo>
                  <a:pt x="16487012" y="27"/>
                </a:lnTo>
                <a:lnTo>
                  <a:pt x="-91" y="1095391"/>
                </a:lnTo>
              </a:path>
            </a:pathLst>
          </a:custGeom>
          <a:ln w="10469">
            <a:solidFill>
              <a:srgbClr val="B822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070983" y="8475186"/>
            <a:ext cx="15033625" cy="2833370"/>
          </a:xfrm>
          <a:custGeom>
            <a:avLst/>
            <a:gdLst/>
            <a:ahLst/>
            <a:cxnLst/>
            <a:rect l="l" t="t" r="r" b="b"/>
            <a:pathLst>
              <a:path w="15033625" h="2833370">
                <a:moveTo>
                  <a:pt x="-128" y="2833082"/>
                </a:moveTo>
                <a:lnTo>
                  <a:pt x="15032608" y="71"/>
                </a:lnTo>
              </a:path>
            </a:pathLst>
          </a:custGeom>
          <a:ln w="10469">
            <a:solidFill>
              <a:srgbClr val="E3D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51" y="0"/>
            <a:ext cx="1500294" cy="1692275"/>
          </a:xfrm>
          <a:prstGeom prst="rect">
            <a:avLst/>
          </a:prstGeom>
        </p:spPr>
      </p:pic>
      <p:sp>
        <p:nvSpPr>
          <p:cNvPr id="17" name="object 2"/>
          <p:cNvSpPr txBox="1"/>
          <p:nvPr/>
        </p:nvSpPr>
        <p:spPr>
          <a:xfrm>
            <a:off x="1593850" y="6519178"/>
            <a:ext cx="18033365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9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9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2"/>
          <p:cNvSpPr txBox="1"/>
          <p:nvPr/>
        </p:nvSpPr>
        <p:spPr>
          <a:xfrm>
            <a:off x="755650" y="106863"/>
            <a:ext cx="18033365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9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Задачи</a:t>
            </a:r>
            <a:endParaRPr sz="9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06401" y="1740958"/>
            <a:ext cx="19613562" cy="714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эффективной межведомственной и межуровневой системы взаимодействия в рамках развития ШУС;</a:t>
            </a: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организационно финансовых механизмов в системе воспитания, направленных на совершенствование системы, обеспечивающих повышение качества и создание конкурентной среды в системе ШУС;</a:t>
            </a: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равный доступ детей к реализации  собственных инициатив;</a:t>
            </a: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системы кадрового обеспечения на основе программного подхода, включающей непрерывное повышение профессионального мастерства педагогических работников системы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восптания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сетевой формы реализации программ и проектов ШУС</a:t>
            </a:r>
          </a:p>
          <a:p>
            <a:pPr marL="571500" indent="-571500" algn="just">
              <a:buFont typeface="Wingdings" panose="05000000000000000000" pitchFamily="2" charset="2"/>
              <a:buChar char="ü"/>
            </a:pPr>
            <a:endParaRPr lang="ru-RU" dirty="0"/>
          </a:p>
          <a:p>
            <a:pPr marL="571500" indent="-571500" algn="just">
              <a:buFont typeface="Wingdings" panose="05000000000000000000" pitchFamily="2" charset="2"/>
              <a:buChar char="ü"/>
            </a:pP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418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9518650" y="11019554"/>
            <a:ext cx="10583972" cy="289001"/>
          </a:xfrm>
          <a:custGeom>
            <a:avLst/>
            <a:gdLst/>
            <a:ahLst/>
            <a:cxnLst/>
            <a:rect l="l" t="t" r="r" b="b"/>
            <a:pathLst>
              <a:path w="7862569" h="2315209">
                <a:moveTo>
                  <a:pt x="-309" y="2314923"/>
                </a:moveTo>
                <a:lnTo>
                  <a:pt x="7861934" y="58"/>
                </a:lnTo>
                <a:lnTo>
                  <a:pt x="-309" y="2314923"/>
                </a:lnTo>
              </a:path>
            </a:pathLst>
          </a:custGeom>
          <a:ln w="10469">
            <a:solidFill>
              <a:srgbClr val="0080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614847" y="10867733"/>
            <a:ext cx="16487775" cy="491621"/>
          </a:xfrm>
          <a:custGeom>
            <a:avLst/>
            <a:gdLst/>
            <a:ahLst/>
            <a:cxnLst/>
            <a:rect l="l" t="t" r="r" b="b"/>
            <a:pathLst>
              <a:path w="16487775" h="1096009">
                <a:moveTo>
                  <a:pt x="-91" y="1095391"/>
                </a:moveTo>
                <a:lnTo>
                  <a:pt x="16487012" y="27"/>
                </a:lnTo>
                <a:lnTo>
                  <a:pt x="-91" y="1095391"/>
                </a:lnTo>
              </a:path>
            </a:pathLst>
          </a:custGeom>
          <a:ln w="10469">
            <a:solidFill>
              <a:srgbClr val="B822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070983" y="10877344"/>
            <a:ext cx="15033117" cy="431211"/>
          </a:xfrm>
          <a:custGeom>
            <a:avLst/>
            <a:gdLst/>
            <a:ahLst/>
            <a:cxnLst/>
            <a:rect l="l" t="t" r="r" b="b"/>
            <a:pathLst>
              <a:path w="15033625" h="2833370">
                <a:moveTo>
                  <a:pt x="-128" y="2833082"/>
                </a:moveTo>
                <a:lnTo>
                  <a:pt x="15032608" y="71"/>
                </a:lnTo>
              </a:path>
            </a:pathLst>
          </a:custGeom>
          <a:ln w="10469">
            <a:solidFill>
              <a:srgbClr val="E3D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50" y="0"/>
            <a:ext cx="2009775" cy="2266950"/>
          </a:xfrm>
          <a:prstGeom prst="rect">
            <a:avLst/>
          </a:prstGeom>
        </p:spPr>
      </p:pic>
      <p:sp>
        <p:nvSpPr>
          <p:cNvPr id="17" name="object 2"/>
          <p:cNvSpPr txBox="1"/>
          <p:nvPr/>
        </p:nvSpPr>
        <p:spPr>
          <a:xfrm>
            <a:off x="1593850" y="6519178"/>
            <a:ext cx="18033365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9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9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2"/>
          <p:cNvSpPr txBox="1"/>
          <p:nvPr/>
        </p:nvSpPr>
        <p:spPr>
          <a:xfrm>
            <a:off x="755650" y="106863"/>
            <a:ext cx="18033365" cy="27340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9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Программный подход</a:t>
            </a:r>
          </a:p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8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смыслы</a:t>
            </a:r>
            <a:endParaRPr sz="8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271489" y="5730875"/>
            <a:ext cx="900169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8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 принципы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4425552" y="3257321"/>
            <a:ext cx="645431" cy="66446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14811438" y="3201456"/>
            <a:ext cx="645431" cy="664469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955125" y="3840949"/>
            <a:ext cx="86320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управленческий (системный, концептуальный),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3437211" y="3830500"/>
            <a:ext cx="51943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Личностно-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ориентированый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1379537" y="7362391"/>
            <a:ext cx="645431" cy="66446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1271134" y="10096412"/>
            <a:ext cx="645431" cy="66446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7632072" y="8540493"/>
            <a:ext cx="645431" cy="664469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12708357" y="7348348"/>
            <a:ext cx="645431" cy="66446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12719260" y="9926337"/>
            <a:ext cx="645431" cy="664469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2070769" y="7407024"/>
            <a:ext cx="406572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целеполагания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258439" y="9891767"/>
            <a:ext cx="472776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прогнозирования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8277503" y="8510126"/>
            <a:ext cx="388779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планирования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3364691" y="7276205"/>
            <a:ext cx="324896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открытости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3382669" y="9875424"/>
            <a:ext cx="353455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системности</a:t>
            </a:r>
          </a:p>
        </p:txBody>
      </p:sp>
    </p:spTree>
    <p:extLst>
      <p:ext uri="{BB962C8B-B14F-4D97-AF65-F5344CB8AC3E}">
        <p14:creationId xmlns:p14="http://schemas.microsoft.com/office/powerpoint/2010/main" val="3771214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9518650" y="10311650"/>
            <a:ext cx="10572562" cy="996906"/>
          </a:xfrm>
          <a:custGeom>
            <a:avLst/>
            <a:gdLst/>
            <a:ahLst/>
            <a:cxnLst/>
            <a:rect l="l" t="t" r="r" b="b"/>
            <a:pathLst>
              <a:path w="7862569" h="2315209">
                <a:moveTo>
                  <a:pt x="-309" y="2314923"/>
                </a:moveTo>
                <a:lnTo>
                  <a:pt x="7861934" y="58"/>
                </a:lnTo>
                <a:lnTo>
                  <a:pt x="-309" y="2314923"/>
                </a:lnTo>
              </a:path>
            </a:pathLst>
          </a:custGeom>
          <a:ln w="10469">
            <a:solidFill>
              <a:srgbClr val="0080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616578" y="10212876"/>
            <a:ext cx="16487775" cy="1096010"/>
          </a:xfrm>
          <a:custGeom>
            <a:avLst/>
            <a:gdLst/>
            <a:ahLst/>
            <a:cxnLst/>
            <a:rect l="l" t="t" r="r" b="b"/>
            <a:pathLst>
              <a:path w="16487775" h="1096009">
                <a:moveTo>
                  <a:pt x="-91" y="1095391"/>
                </a:moveTo>
                <a:lnTo>
                  <a:pt x="16487012" y="27"/>
                </a:lnTo>
                <a:lnTo>
                  <a:pt x="-91" y="1095391"/>
                </a:lnTo>
              </a:path>
            </a:pathLst>
          </a:custGeom>
          <a:ln w="10469">
            <a:solidFill>
              <a:srgbClr val="B822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070984" y="10642890"/>
            <a:ext cx="14907036" cy="665666"/>
          </a:xfrm>
          <a:custGeom>
            <a:avLst/>
            <a:gdLst/>
            <a:ahLst/>
            <a:cxnLst/>
            <a:rect l="l" t="t" r="r" b="b"/>
            <a:pathLst>
              <a:path w="15033625" h="2833370">
                <a:moveTo>
                  <a:pt x="-128" y="2833082"/>
                </a:moveTo>
                <a:lnTo>
                  <a:pt x="15032608" y="71"/>
                </a:lnTo>
              </a:path>
            </a:pathLst>
          </a:custGeom>
          <a:ln w="10469">
            <a:solidFill>
              <a:srgbClr val="E3D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50" y="0"/>
            <a:ext cx="2009775" cy="2266950"/>
          </a:xfrm>
          <a:prstGeom prst="rect">
            <a:avLst/>
          </a:prstGeom>
        </p:spPr>
      </p:pic>
      <p:sp>
        <p:nvSpPr>
          <p:cNvPr id="17" name="object 2"/>
          <p:cNvSpPr txBox="1"/>
          <p:nvPr/>
        </p:nvSpPr>
        <p:spPr>
          <a:xfrm>
            <a:off x="1593850" y="6519178"/>
            <a:ext cx="18033365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9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9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2"/>
          <p:cNvSpPr txBox="1"/>
          <p:nvPr/>
        </p:nvSpPr>
        <p:spPr>
          <a:xfrm>
            <a:off x="755650" y="106863"/>
            <a:ext cx="18033365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7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Принципы реализации  </a:t>
            </a:r>
            <a:br>
              <a:rPr lang="ru-RU" sz="7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ШУС</a:t>
            </a:r>
            <a:endParaRPr sz="7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94450" y="11309350"/>
            <a:ext cx="10052050" cy="10618291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ru-RU" dirty="0"/>
            </a:br>
            <a:r>
              <a:rPr lang="ru-RU" dirty="0">
                <a:solidFill>
                  <a:srgbClr val="2D2D2D"/>
                </a:solidFill>
                <a:latin typeface="Arial" panose="020B0604020202020204" pitchFamily="34" charset="0"/>
              </a:rPr>
              <a:t>1. Сформирована эффективная система взаимодействия в сфере дополнительного образования детей, включающая в себя ФРМЦ как «ядро» региональной системы, муниципальные (опорные) центры дополнительного образования, созданные в каждом муниципальном образовании Новосибирской области, и организации, участвующие в дополнительном образовании детей, а также центры по выявлению и поддержке одаренных детей, в том числе на базе ведущих образовательных организаций, с учетом опыта Образовательного Фонда «Талант и успех».</a:t>
            </a:r>
            <a:br>
              <a:rPr lang="ru-RU" dirty="0"/>
            </a:br>
            <a:r>
              <a:rPr lang="ru-RU" dirty="0">
                <a:solidFill>
                  <a:srgbClr val="2D2D2D"/>
                </a:solidFill>
                <a:latin typeface="Arial" panose="020B0604020202020204" pitchFamily="34" charset="0"/>
              </a:rPr>
              <a:t>2. Внедрена система персонифицированного финансирования дополнительного образования детей, обеспечивающая равные условия доступа к финансированию за счет бюджетных ассигнований государственными, муниципальными и частными организациями, осуществляющими деятельность по реализации дополнительных общеобразовательных программ, по внедрению эффективных моделей государственно-частного партнерства в сфере дополнительного образования детей.</a:t>
            </a:r>
            <a:br>
              <a:rPr lang="ru-RU" dirty="0"/>
            </a:br>
            <a:r>
              <a:rPr lang="ru-RU" dirty="0">
                <a:solidFill>
                  <a:srgbClr val="2D2D2D"/>
                </a:solidFill>
                <a:latin typeface="Arial" panose="020B0604020202020204" pitchFamily="34" charset="0"/>
              </a:rPr>
              <a:t>3. Функционируют механизмы реализации образовательных программ основного общего и среднего общего образования в сетевой форме с участием организаций дополнительного образования детей, среднего профессионального и высшего образования, предприятий реального сектора экономики, учреждений культуры, спорта, негосударственных образовательных организаций.</a:t>
            </a:r>
            <a:br>
              <a:rPr lang="ru-RU" dirty="0"/>
            </a:br>
            <a:r>
              <a:rPr lang="ru-RU" dirty="0">
                <a:solidFill>
                  <a:srgbClr val="2D2D2D"/>
                </a:solidFill>
                <a:latin typeface="Arial" panose="020B0604020202020204" pitchFamily="34" charset="0"/>
              </a:rPr>
              <a:t>4. Обеспечена доступность дополнительного образования детей, в том числе в сельской местности, путем создания условий для освоения обучающимися базовых навыков и умений, повышения их мотивации к обучению и вовлеченности в образовательный процесс, в том числе по освоению онлайн модульных курсов.</a:t>
            </a:r>
            <a:br>
              <a:rPr lang="ru-RU" dirty="0"/>
            </a:br>
            <a:r>
              <a:rPr lang="ru-RU" dirty="0">
                <a:solidFill>
                  <a:srgbClr val="2D2D2D"/>
                </a:solidFill>
                <a:latin typeface="Arial" panose="020B0604020202020204" pitchFamily="34" charset="0"/>
              </a:rPr>
              <a:t>5. Функционирует современная система сопровождения, развития и совершенствования профессионального мастерства педагогических и управленческих кадров системы дополнительного образования детей, специалистов из других сфер, а также студентов, аспирантов и практиков из реального сектора экономики, не имеющих педагогического образования.</a:t>
            </a:r>
            <a:br>
              <a:rPr lang="ru-RU" dirty="0"/>
            </a:br>
            <a:r>
              <a:rPr lang="ru-RU" dirty="0">
                <a:solidFill>
                  <a:srgbClr val="2D2D2D"/>
                </a:solidFill>
                <a:latin typeface="Arial" panose="020B0604020202020204" pitchFamily="34" charset="0"/>
              </a:rPr>
              <a:t>6. Реализованы меры по повышению доступности для детей программ базового («непрофессионального») уровня в сфере культуры, искусства, спорта и здорового образа жизни.</a:t>
            </a:r>
            <a:br>
              <a:rPr lang="ru-RU" dirty="0"/>
            </a:br>
            <a:r>
              <a:rPr lang="ru-RU" dirty="0">
                <a:solidFill>
                  <a:srgbClr val="2D2D2D"/>
                </a:solidFill>
                <a:latin typeface="Arial" panose="020B0604020202020204" pitchFamily="34" charset="0"/>
              </a:rPr>
              <a:t>7. Обеспечена доступность дополнительного образования для обучающихся с инвалидностью и ограниченными возможностями здоровья до уровня 70% от общего числа детей указанной категории, в том числе с использованием дистанционных технологий.</a:t>
            </a:r>
            <a:br>
              <a:rPr lang="ru-RU" dirty="0"/>
            </a:br>
            <a:r>
              <a:rPr lang="ru-RU" dirty="0">
                <a:solidFill>
                  <a:srgbClr val="2D2D2D"/>
                </a:solidFill>
                <a:latin typeface="Arial" panose="020B0604020202020204" pitchFamily="34" charset="0"/>
              </a:rPr>
              <a:t>8. Предоставлено право на получение услуг востребованного, качественного и соответствующего ожиданиям детей и семей дополнительного образования без ограничения возможности выбора организации (индивидуального предпринимателя), реализующей соответствующую образовательную программу.</a:t>
            </a:r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648544" y="4277454"/>
            <a:ext cx="645431" cy="664469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365305" y="4313486"/>
            <a:ext cx="118601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межведомственного взаимодействия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652606" y="5501959"/>
            <a:ext cx="645431" cy="664469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293973" y="5485252"/>
            <a:ext cx="106240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Предоставлено право выбора модели ШУС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648543" y="6678888"/>
            <a:ext cx="645431" cy="664469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1096014" y="6709757"/>
            <a:ext cx="1735263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Участие в системе детей с особыми образовательными потребностями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622939" y="7903393"/>
            <a:ext cx="645431" cy="664469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1215418" y="7834353"/>
            <a:ext cx="944777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Универсальная практика применения 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639905" y="9182750"/>
            <a:ext cx="645431" cy="664469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224376" y="9162182"/>
            <a:ext cx="1531836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Совершенствуется система 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 управ. кадров системы ДОД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50829" y="3114031"/>
            <a:ext cx="157711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обмена опытом и лучшими региональными практиками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719874" y="3041767"/>
            <a:ext cx="645431" cy="66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209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50" y="0"/>
            <a:ext cx="2009775" cy="2266950"/>
          </a:xfrm>
          <a:prstGeom prst="rect">
            <a:avLst/>
          </a:prstGeom>
        </p:spPr>
      </p:pic>
      <p:sp>
        <p:nvSpPr>
          <p:cNvPr id="17" name="object 2"/>
          <p:cNvSpPr txBox="1"/>
          <p:nvPr/>
        </p:nvSpPr>
        <p:spPr>
          <a:xfrm>
            <a:off x="1593850" y="6519178"/>
            <a:ext cx="18033365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9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9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2"/>
          <p:cNvSpPr txBox="1"/>
          <p:nvPr/>
        </p:nvSpPr>
        <p:spPr>
          <a:xfrm>
            <a:off x="755650" y="-238371"/>
            <a:ext cx="18033365" cy="26597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8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Требования к порядку </a:t>
            </a:r>
            <a:br>
              <a:rPr lang="ru-RU" sz="8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обновления ДОП </a:t>
            </a:r>
            <a:endParaRPr sz="8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3909" y="3382775"/>
            <a:ext cx="131064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Ориентация на личностные интересы, потребности, способности обучающегося.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свободного самоопределения и самореализации обучающегося.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 и эффективность времени освоения обучающимся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метапредметных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навыков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Взаимное обучение «Равный –равному»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Заинтересованность в ШУС   бизнеса, семьи и  НКО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 с учетом применения дистанционных технологий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Модульная логика построения программы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авая фигурная скобка 2"/>
          <p:cNvSpPr/>
          <p:nvPr/>
        </p:nvSpPr>
        <p:spPr>
          <a:xfrm>
            <a:off x="12464059" y="3142249"/>
            <a:ext cx="914400" cy="5405192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13556429" y="3913090"/>
            <a:ext cx="645431" cy="66446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13604421" y="7533187"/>
            <a:ext cx="645431" cy="66446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13520573" y="5655795"/>
            <a:ext cx="645431" cy="664469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3557085" y="3608343"/>
            <a:ext cx="4252278" cy="1569660"/>
          </a:xfrm>
          <a:prstGeom prst="rect">
            <a:avLst/>
          </a:prstGeom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Базовые </a:t>
            </a:r>
            <a:b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3556429" y="5192042"/>
            <a:ext cx="4572821" cy="156966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</a:t>
            </a:r>
            <a:b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компетенции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3556429" y="6775279"/>
            <a:ext cx="5232586" cy="156966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Коммуникативные </a:t>
            </a:r>
            <a:b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способности</a:t>
            </a:r>
          </a:p>
        </p:txBody>
      </p:sp>
      <p:sp>
        <p:nvSpPr>
          <p:cNvPr id="5" name="Левая фигурная скобка 4"/>
          <p:cNvSpPr/>
          <p:nvPr/>
        </p:nvSpPr>
        <p:spPr>
          <a:xfrm rot="16200000">
            <a:off x="16124197" y="5960854"/>
            <a:ext cx="645431" cy="595547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2961556" y="9211336"/>
            <a:ext cx="6970712" cy="156966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Раннее проф. </a:t>
            </a:r>
            <a:b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самоопределение</a:t>
            </a:r>
          </a:p>
        </p:txBody>
      </p:sp>
    </p:spTree>
    <p:extLst>
      <p:ext uri="{BB962C8B-B14F-4D97-AF65-F5344CB8AC3E}">
        <p14:creationId xmlns:p14="http://schemas.microsoft.com/office/powerpoint/2010/main" val="2312100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/>
          <p:cNvSpPr txBox="1"/>
          <p:nvPr/>
        </p:nvSpPr>
        <p:spPr>
          <a:xfrm>
            <a:off x="501967" y="-131817"/>
            <a:ext cx="18033365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6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Структура  управления</a:t>
            </a:r>
            <a:br>
              <a:rPr lang="ru-RU" sz="6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ШУС</a:t>
            </a:r>
            <a:endParaRPr sz="6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518650" y="9617074"/>
            <a:ext cx="10439400" cy="1691481"/>
          </a:xfrm>
          <a:custGeom>
            <a:avLst/>
            <a:gdLst/>
            <a:ahLst/>
            <a:cxnLst/>
            <a:rect l="l" t="t" r="r" b="b"/>
            <a:pathLst>
              <a:path w="7862569" h="2315209">
                <a:moveTo>
                  <a:pt x="-309" y="2314923"/>
                </a:moveTo>
                <a:lnTo>
                  <a:pt x="7861934" y="58"/>
                </a:lnTo>
                <a:lnTo>
                  <a:pt x="-309" y="2314923"/>
                </a:lnTo>
              </a:path>
            </a:pathLst>
          </a:custGeom>
          <a:ln w="10469">
            <a:solidFill>
              <a:srgbClr val="0080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616578" y="10212876"/>
            <a:ext cx="16487775" cy="1096010"/>
          </a:xfrm>
          <a:custGeom>
            <a:avLst/>
            <a:gdLst/>
            <a:ahLst/>
            <a:cxnLst/>
            <a:rect l="l" t="t" r="r" b="b"/>
            <a:pathLst>
              <a:path w="16487775" h="1096009">
                <a:moveTo>
                  <a:pt x="-91" y="1095391"/>
                </a:moveTo>
                <a:lnTo>
                  <a:pt x="16487012" y="27"/>
                </a:lnTo>
                <a:lnTo>
                  <a:pt x="-91" y="1095391"/>
                </a:lnTo>
              </a:path>
            </a:pathLst>
          </a:custGeom>
          <a:ln w="10469">
            <a:solidFill>
              <a:srgbClr val="B822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070983" y="10760074"/>
            <a:ext cx="15033117" cy="548481"/>
          </a:xfrm>
          <a:custGeom>
            <a:avLst/>
            <a:gdLst/>
            <a:ahLst/>
            <a:cxnLst/>
            <a:rect l="l" t="t" r="r" b="b"/>
            <a:pathLst>
              <a:path w="15033625" h="2833370">
                <a:moveTo>
                  <a:pt x="-128" y="2833082"/>
                </a:moveTo>
                <a:lnTo>
                  <a:pt x="15032608" y="71"/>
                </a:lnTo>
              </a:path>
            </a:pathLst>
          </a:custGeom>
          <a:ln w="10469">
            <a:solidFill>
              <a:srgbClr val="E3D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09" y="208563"/>
            <a:ext cx="1447800" cy="1633064"/>
          </a:xfrm>
          <a:prstGeom prst="rect">
            <a:avLst/>
          </a:prstGeom>
        </p:spPr>
      </p:pic>
      <p:sp>
        <p:nvSpPr>
          <p:cNvPr id="17" name="object 2"/>
          <p:cNvSpPr txBox="1"/>
          <p:nvPr/>
        </p:nvSpPr>
        <p:spPr>
          <a:xfrm>
            <a:off x="1593850" y="6519178"/>
            <a:ext cx="18033365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9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9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3117848" y="2142831"/>
            <a:ext cx="645431" cy="66446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3117847" y="5152140"/>
            <a:ext cx="645431" cy="66446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3145402" y="6862031"/>
            <a:ext cx="645431" cy="664469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>
            <a:off x="2051050" y="2225675"/>
            <a:ext cx="76200" cy="7180641"/>
          </a:xfrm>
          <a:prstGeom prst="straightConnector1">
            <a:avLst/>
          </a:prstGeom>
          <a:ln w="38100">
            <a:solidFill>
              <a:srgbClr val="A71F1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3974876" y="2222317"/>
            <a:ext cx="429957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собрание 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827345" y="3755138"/>
            <a:ext cx="1564598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Куратор от педагогического  коллектива 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728352" y="5231006"/>
            <a:ext cx="1242718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Обучающийся с правом представления интересов  </a:t>
            </a:r>
            <a:br>
              <a:rPr lang="ru-RU" sz="4400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детского объединения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760102" y="6948285"/>
            <a:ext cx="157711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обмена опытом и лучшими региональными практиками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922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/>
          <p:cNvSpPr txBox="1"/>
          <p:nvPr/>
        </p:nvSpPr>
        <p:spPr>
          <a:xfrm>
            <a:off x="679450" y="437562"/>
            <a:ext cx="1803336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6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Нормативное обеспечение </a:t>
            </a:r>
            <a:endParaRPr sz="6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070983" y="10760074"/>
            <a:ext cx="15033117" cy="548481"/>
          </a:xfrm>
          <a:custGeom>
            <a:avLst/>
            <a:gdLst/>
            <a:ahLst/>
            <a:cxnLst/>
            <a:rect l="l" t="t" r="r" b="b"/>
            <a:pathLst>
              <a:path w="15033625" h="2833370">
                <a:moveTo>
                  <a:pt x="-128" y="2833082"/>
                </a:moveTo>
                <a:lnTo>
                  <a:pt x="15032608" y="71"/>
                </a:lnTo>
              </a:path>
            </a:pathLst>
          </a:custGeom>
          <a:ln w="10469">
            <a:solidFill>
              <a:srgbClr val="E3D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09" y="208563"/>
            <a:ext cx="1447800" cy="1633064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9518650" y="9617074"/>
            <a:ext cx="10439400" cy="1691481"/>
          </a:xfrm>
          <a:custGeom>
            <a:avLst/>
            <a:gdLst/>
            <a:ahLst/>
            <a:cxnLst/>
            <a:rect l="l" t="t" r="r" b="b"/>
            <a:pathLst>
              <a:path w="7862569" h="2315209">
                <a:moveTo>
                  <a:pt x="-309" y="2314923"/>
                </a:moveTo>
                <a:lnTo>
                  <a:pt x="7861934" y="58"/>
                </a:lnTo>
                <a:lnTo>
                  <a:pt x="-309" y="2314923"/>
                </a:lnTo>
              </a:path>
            </a:pathLst>
          </a:custGeom>
          <a:ln w="10469">
            <a:solidFill>
              <a:srgbClr val="0080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616578" y="10212876"/>
            <a:ext cx="16487775" cy="1096010"/>
          </a:xfrm>
          <a:custGeom>
            <a:avLst/>
            <a:gdLst/>
            <a:ahLst/>
            <a:cxnLst/>
            <a:rect l="l" t="t" r="r" b="b"/>
            <a:pathLst>
              <a:path w="16487775" h="1096009">
                <a:moveTo>
                  <a:pt x="-91" y="1095391"/>
                </a:moveTo>
                <a:lnTo>
                  <a:pt x="16487012" y="27"/>
                </a:lnTo>
                <a:lnTo>
                  <a:pt x="-91" y="1095391"/>
                </a:lnTo>
              </a:path>
            </a:pathLst>
          </a:custGeom>
          <a:ln w="10469">
            <a:solidFill>
              <a:srgbClr val="B822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2051050" y="2225675"/>
            <a:ext cx="76200" cy="7180641"/>
          </a:xfrm>
          <a:prstGeom prst="straightConnector1">
            <a:avLst/>
          </a:prstGeom>
          <a:ln w="38100">
            <a:solidFill>
              <a:srgbClr val="A71F1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3117848" y="2142831"/>
            <a:ext cx="645431" cy="66446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3117846" y="4167196"/>
            <a:ext cx="645431" cy="66446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3119687" y="8741847"/>
            <a:ext cx="645431" cy="66446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3117846" y="6465634"/>
            <a:ext cx="645431" cy="664469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3974876" y="2222317"/>
            <a:ext cx="15740848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400" b="1" u="sng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 Федерация </a:t>
            </a:r>
            <a:r>
              <a:rPr lang="ru-RU" sz="4400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Конституция, ФЗ «Об образовании», </a:t>
            </a:r>
            <a:br>
              <a:rPr lang="ru-RU" sz="4400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Указы Президента, Постановление Правительства,  </a:t>
            </a:r>
            <a:br>
              <a:rPr lang="ru-RU" sz="4400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НПА  </a:t>
            </a:r>
            <a:r>
              <a:rPr lang="ru-RU" sz="4400" dirty="0" err="1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Министесртва</a:t>
            </a:r>
            <a:r>
              <a:rPr lang="ru-RU" sz="4400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просвещения России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990041" y="4456489"/>
            <a:ext cx="1498166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400" b="1" u="sng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 Российской Федерации</a:t>
            </a:r>
            <a:r>
              <a:rPr lang="ru-RU" sz="4400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Стратегии+ Концепции, </a:t>
            </a:r>
          </a:p>
          <a:p>
            <a:r>
              <a:rPr lang="ru-RU" sz="4400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распоряжения ОИВ 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973442" y="6357958"/>
            <a:ext cx="1448338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400" b="1" u="sng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образование</a:t>
            </a:r>
            <a:r>
              <a:rPr lang="ru-RU" sz="4400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Локальные  акты органов </a:t>
            </a:r>
            <a:br>
              <a:rPr lang="ru-RU" sz="4400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Управления образования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957260" y="8468425"/>
            <a:ext cx="15626586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400" b="1" u="sng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Первичный</a:t>
            </a:r>
            <a:r>
              <a:rPr lang="ru-RU" sz="4400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Устав образовательной организации, Положение </a:t>
            </a:r>
            <a:br>
              <a:rPr lang="ru-RU" sz="4400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srgbClr val="2D2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об организации ученического самоуправления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1907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5070983" y="10760074"/>
            <a:ext cx="15033117" cy="548481"/>
          </a:xfrm>
          <a:custGeom>
            <a:avLst/>
            <a:gdLst/>
            <a:ahLst/>
            <a:cxnLst/>
            <a:rect l="l" t="t" r="r" b="b"/>
            <a:pathLst>
              <a:path w="15033625" h="2833370">
                <a:moveTo>
                  <a:pt x="-128" y="2833082"/>
                </a:moveTo>
                <a:lnTo>
                  <a:pt x="15032608" y="71"/>
                </a:lnTo>
              </a:path>
            </a:pathLst>
          </a:custGeom>
          <a:ln w="10469">
            <a:solidFill>
              <a:srgbClr val="E3D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09" y="208563"/>
            <a:ext cx="1447800" cy="1633064"/>
          </a:xfrm>
          <a:prstGeom prst="rect">
            <a:avLst/>
          </a:prstGeom>
        </p:spPr>
      </p:pic>
      <p:sp>
        <p:nvSpPr>
          <p:cNvPr id="19" name="object 8"/>
          <p:cNvSpPr/>
          <p:nvPr/>
        </p:nvSpPr>
        <p:spPr>
          <a:xfrm>
            <a:off x="3616578" y="10212876"/>
            <a:ext cx="16487775" cy="1096010"/>
          </a:xfrm>
          <a:custGeom>
            <a:avLst/>
            <a:gdLst/>
            <a:ahLst/>
            <a:cxnLst/>
            <a:rect l="l" t="t" r="r" b="b"/>
            <a:pathLst>
              <a:path w="16487775" h="1096009">
                <a:moveTo>
                  <a:pt x="-91" y="1095391"/>
                </a:moveTo>
                <a:lnTo>
                  <a:pt x="16487012" y="27"/>
                </a:lnTo>
                <a:lnTo>
                  <a:pt x="-91" y="1095391"/>
                </a:lnTo>
              </a:path>
            </a:pathLst>
          </a:custGeom>
          <a:ln w="10469">
            <a:solidFill>
              <a:srgbClr val="B822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7"/>
          <p:cNvSpPr/>
          <p:nvPr/>
        </p:nvSpPr>
        <p:spPr>
          <a:xfrm>
            <a:off x="9518650" y="9617074"/>
            <a:ext cx="10439400" cy="1691481"/>
          </a:xfrm>
          <a:custGeom>
            <a:avLst/>
            <a:gdLst/>
            <a:ahLst/>
            <a:cxnLst/>
            <a:rect l="l" t="t" r="r" b="b"/>
            <a:pathLst>
              <a:path w="7862569" h="2315209">
                <a:moveTo>
                  <a:pt x="-309" y="2314923"/>
                </a:moveTo>
                <a:lnTo>
                  <a:pt x="7861934" y="58"/>
                </a:lnTo>
                <a:lnTo>
                  <a:pt x="-309" y="2314923"/>
                </a:lnTo>
              </a:path>
            </a:pathLst>
          </a:custGeom>
          <a:ln w="10469">
            <a:solidFill>
              <a:srgbClr val="0080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0"/>
          <p:cNvSpPr/>
          <p:nvPr/>
        </p:nvSpPr>
        <p:spPr>
          <a:xfrm>
            <a:off x="5223383" y="10912474"/>
            <a:ext cx="15033117" cy="548481"/>
          </a:xfrm>
          <a:custGeom>
            <a:avLst/>
            <a:gdLst/>
            <a:ahLst/>
            <a:cxnLst/>
            <a:rect l="l" t="t" r="r" b="b"/>
            <a:pathLst>
              <a:path w="15033625" h="2833370">
                <a:moveTo>
                  <a:pt x="-128" y="2833082"/>
                </a:moveTo>
                <a:lnTo>
                  <a:pt x="15032608" y="71"/>
                </a:lnTo>
              </a:path>
            </a:pathLst>
          </a:custGeom>
          <a:ln w="10469">
            <a:solidFill>
              <a:srgbClr val="E3D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1040808" y="2585782"/>
            <a:ext cx="1143002" cy="117671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2059950" y="4592879"/>
            <a:ext cx="1143002" cy="1176717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4499482" y="6712227"/>
            <a:ext cx="1143002" cy="117671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631451" y="2427884"/>
            <a:ext cx="15500097" cy="4260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5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Повышение квалификации педагогических работников по программам, соответствующим перспективным направлениям дополнительного образования детей;</a:t>
            </a:r>
          </a:p>
          <a:p>
            <a:pPr algn="just">
              <a:lnSpc>
                <a:spcPts val="2500"/>
              </a:lnSpc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25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Обеспечение стажировок педагогических работников в организациях реального сектора экономики или других профессиональных сфер, соответствующих направлениям дополнительных общеразвивающих программ, реализуемых педагогическими работниками;</a:t>
            </a:r>
          </a:p>
          <a:p>
            <a:pPr algn="just">
              <a:lnSpc>
                <a:spcPts val="2500"/>
              </a:lnSpc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2500"/>
              </a:lnSpc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25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Развитие института наставничества;</a:t>
            </a:r>
          </a:p>
          <a:p>
            <a:pPr algn="just">
              <a:lnSpc>
                <a:spcPts val="2500"/>
              </a:lnSpc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25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Реализация мер по привлечению молодых педагогов в систему ДОД;</a:t>
            </a:r>
          </a:p>
          <a:p>
            <a:pPr algn="just">
              <a:lnSpc>
                <a:spcPts val="2500"/>
              </a:lnSpc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25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Проведение конкурсов профессионального мастерства.</a:t>
            </a:r>
          </a:p>
        </p:txBody>
      </p:sp>
      <p:sp>
        <p:nvSpPr>
          <p:cNvPr id="13" name="object 2"/>
          <p:cNvSpPr txBox="1"/>
          <p:nvPr/>
        </p:nvSpPr>
        <p:spPr>
          <a:xfrm>
            <a:off x="374650" y="131501"/>
            <a:ext cx="18998883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4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сопровождения , развития </a:t>
            </a:r>
            <a:br>
              <a:rPr lang="ru-RU" sz="4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совершенствования профессионального мастерства </a:t>
            </a:r>
            <a:br>
              <a:rPr lang="ru-RU" sz="4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педагогических и управленческих кадров сферы в сфере ШУС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13404850" y="6492875"/>
            <a:ext cx="1143002" cy="117671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15767050" y="4592879"/>
            <a:ext cx="1143002" cy="117671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18238468" y="2367759"/>
            <a:ext cx="1143002" cy="117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4586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5070983" y="10760074"/>
            <a:ext cx="15033117" cy="548481"/>
          </a:xfrm>
          <a:custGeom>
            <a:avLst/>
            <a:gdLst/>
            <a:ahLst/>
            <a:cxnLst/>
            <a:rect l="l" t="t" r="r" b="b"/>
            <a:pathLst>
              <a:path w="15033625" h="2833370">
                <a:moveTo>
                  <a:pt x="-128" y="2833082"/>
                </a:moveTo>
                <a:lnTo>
                  <a:pt x="15032608" y="71"/>
                </a:lnTo>
              </a:path>
            </a:pathLst>
          </a:custGeom>
          <a:ln w="10469">
            <a:solidFill>
              <a:srgbClr val="E3D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09" y="208563"/>
            <a:ext cx="1447800" cy="1633064"/>
          </a:xfrm>
          <a:prstGeom prst="rect">
            <a:avLst/>
          </a:prstGeom>
        </p:spPr>
      </p:pic>
      <p:sp>
        <p:nvSpPr>
          <p:cNvPr id="19" name="object 8"/>
          <p:cNvSpPr/>
          <p:nvPr/>
        </p:nvSpPr>
        <p:spPr>
          <a:xfrm>
            <a:off x="3616578" y="10212876"/>
            <a:ext cx="16487775" cy="1096010"/>
          </a:xfrm>
          <a:custGeom>
            <a:avLst/>
            <a:gdLst/>
            <a:ahLst/>
            <a:cxnLst/>
            <a:rect l="l" t="t" r="r" b="b"/>
            <a:pathLst>
              <a:path w="16487775" h="1096009">
                <a:moveTo>
                  <a:pt x="-91" y="1095391"/>
                </a:moveTo>
                <a:lnTo>
                  <a:pt x="16487012" y="27"/>
                </a:lnTo>
                <a:lnTo>
                  <a:pt x="-91" y="1095391"/>
                </a:lnTo>
              </a:path>
            </a:pathLst>
          </a:custGeom>
          <a:ln w="10469">
            <a:solidFill>
              <a:srgbClr val="B822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7"/>
          <p:cNvSpPr/>
          <p:nvPr/>
        </p:nvSpPr>
        <p:spPr>
          <a:xfrm>
            <a:off x="9518650" y="9617074"/>
            <a:ext cx="10439400" cy="1691481"/>
          </a:xfrm>
          <a:custGeom>
            <a:avLst/>
            <a:gdLst/>
            <a:ahLst/>
            <a:cxnLst/>
            <a:rect l="l" t="t" r="r" b="b"/>
            <a:pathLst>
              <a:path w="7862569" h="2315209">
                <a:moveTo>
                  <a:pt x="-309" y="2314923"/>
                </a:moveTo>
                <a:lnTo>
                  <a:pt x="7861934" y="58"/>
                </a:lnTo>
                <a:lnTo>
                  <a:pt x="-309" y="2314923"/>
                </a:lnTo>
              </a:path>
            </a:pathLst>
          </a:custGeom>
          <a:ln w="10469">
            <a:solidFill>
              <a:srgbClr val="0080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0"/>
          <p:cNvSpPr/>
          <p:nvPr/>
        </p:nvSpPr>
        <p:spPr>
          <a:xfrm>
            <a:off x="5223383" y="10912474"/>
            <a:ext cx="15033117" cy="548481"/>
          </a:xfrm>
          <a:custGeom>
            <a:avLst/>
            <a:gdLst/>
            <a:ahLst/>
            <a:cxnLst/>
            <a:rect l="l" t="t" r="r" b="b"/>
            <a:pathLst>
              <a:path w="15033625" h="2833370">
                <a:moveTo>
                  <a:pt x="-128" y="2833082"/>
                </a:moveTo>
                <a:lnTo>
                  <a:pt x="15032608" y="71"/>
                </a:lnTo>
              </a:path>
            </a:pathLst>
          </a:custGeom>
          <a:ln w="10469">
            <a:solidFill>
              <a:srgbClr val="E3D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3117850" y="2454275"/>
            <a:ext cx="1646526" cy="169509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713F9E7-3C1D-4186-8F1E-5F34C85DF2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7" b="16128"/>
          <a:stretch/>
        </p:blipFill>
        <p:spPr>
          <a:xfrm>
            <a:off x="15309850" y="2695668"/>
            <a:ext cx="1542477" cy="1587975"/>
          </a:xfrm>
          <a:prstGeom prst="rect">
            <a:avLst/>
          </a:prstGeom>
        </p:spPr>
      </p:pic>
      <p:sp>
        <p:nvSpPr>
          <p:cNvPr id="13" name="object 2"/>
          <p:cNvSpPr txBox="1"/>
          <p:nvPr/>
        </p:nvSpPr>
        <p:spPr>
          <a:xfrm>
            <a:off x="374650" y="131501"/>
            <a:ext cx="18998883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6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br>
              <a:rPr lang="ru-RU" sz="6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мотивации   работников ДОД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019087" y="4184555"/>
            <a:ext cx="425546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Неформальное </a:t>
            </a:r>
            <a:b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поощрение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1384148" y="4283974"/>
            <a:ext cx="853419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структуры </a:t>
            </a:r>
            <a:b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заработанной платы</a:t>
            </a:r>
          </a:p>
        </p:txBody>
      </p:sp>
      <p:sp>
        <p:nvSpPr>
          <p:cNvPr id="3" name="Правая фигурная скобка 2"/>
          <p:cNvSpPr/>
          <p:nvPr/>
        </p:nvSpPr>
        <p:spPr>
          <a:xfrm rot="5400000">
            <a:off x="9647460" y="-1961427"/>
            <a:ext cx="1647381" cy="16230600"/>
          </a:xfrm>
          <a:prstGeom prst="rightBrac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6483538" y="7214588"/>
            <a:ext cx="83876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Оптимизация+стимулирование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/>
          <a:srcRect l="77500" t="15185" r="10000" b="70000"/>
          <a:stretch/>
        </p:blipFill>
        <p:spPr>
          <a:xfrm>
            <a:off x="16224250" y="81230"/>
            <a:ext cx="3815777" cy="25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233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/>
          <p:cNvSpPr txBox="1"/>
          <p:nvPr/>
        </p:nvSpPr>
        <p:spPr>
          <a:xfrm>
            <a:off x="450850" y="862352"/>
            <a:ext cx="18998883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4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070983" y="10760074"/>
            <a:ext cx="15033117" cy="548481"/>
          </a:xfrm>
          <a:custGeom>
            <a:avLst/>
            <a:gdLst/>
            <a:ahLst/>
            <a:cxnLst/>
            <a:rect l="l" t="t" r="r" b="b"/>
            <a:pathLst>
              <a:path w="15033625" h="2833370">
                <a:moveTo>
                  <a:pt x="-128" y="2833082"/>
                </a:moveTo>
                <a:lnTo>
                  <a:pt x="15032608" y="71"/>
                </a:lnTo>
              </a:path>
            </a:pathLst>
          </a:custGeom>
          <a:ln w="10469">
            <a:solidFill>
              <a:srgbClr val="E3D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09" y="208563"/>
            <a:ext cx="1447800" cy="1633064"/>
          </a:xfrm>
          <a:prstGeom prst="rect">
            <a:avLst/>
          </a:prstGeom>
        </p:spPr>
      </p:pic>
      <p:sp>
        <p:nvSpPr>
          <p:cNvPr id="19" name="object 8"/>
          <p:cNvSpPr/>
          <p:nvPr/>
        </p:nvSpPr>
        <p:spPr>
          <a:xfrm>
            <a:off x="3616578" y="10212876"/>
            <a:ext cx="16487775" cy="1096010"/>
          </a:xfrm>
          <a:custGeom>
            <a:avLst/>
            <a:gdLst/>
            <a:ahLst/>
            <a:cxnLst/>
            <a:rect l="l" t="t" r="r" b="b"/>
            <a:pathLst>
              <a:path w="16487775" h="1096009">
                <a:moveTo>
                  <a:pt x="-91" y="1095391"/>
                </a:moveTo>
                <a:lnTo>
                  <a:pt x="16487012" y="27"/>
                </a:lnTo>
                <a:lnTo>
                  <a:pt x="-91" y="1095391"/>
                </a:lnTo>
              </a:path>
            </a:pathLst>
          </a:custGeom>
          <a:ln w="10469">
            <a:solidFill>
              <a:srgbClr val="B822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7"/>
          <p:cNvSpPr/>
          <p:nvPr/>
        </p:nvSpPr>
        <p:spPr>
          <a:xfrm>
            <a:off x="9518650" y="9617074"/>
            <a:ext cx="10439400" cy="1691481"/>
          </a:xfrm>
          <a:custGeom>
            <a:avLst/>
            <a:gdLst/>
            <a:ahLst/>
            <a:cxnLst/>
            <a:rect l="l" t="t" r="r" b="b"/>
            <a:pathLst>
              <a:path w="7862569" h="2315209">
                <a:moveTo>
                  <a:pt x="-309" y="2314923"/>
                </a:moveTo>
                <a:lnTo>
                  <a:pt x="7861934" y="58"/>
                </a:lnTo>
                <a:lnTo>
                  <a:pt x="-309" y="2314923"/>
                </a:lnTo>
              </a:path>
            </a:pathLst>
          </a:custGeom>
          <a:ln w="10469">
            <a:solidFill>
              <a:srgbClr val="0080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0"/>
          <p:cNvSpPr/>
          <p:nvPr/>
        </p:nvSpPr>
        <p:spPr>
          <a:xfrm>
            <a:off x="5223383" y="10912474"/>
            <a:ext cx="15033117" cy="548481"/>
          </a:xfrm>
          <a:custGeom>
            <a:avLst/>
            <a:gdLst/>
            <a:ahLst/>
            <a:cxnLst/>
            <a:rect l="l" t="t" r="r" b="b"/>
            <a:pathLst>
              <a:path w="15033625" h="2833370">
                <a:moveTo>
                  <a:pt x="-128" y="2833082"/>
                </a:moveTo>
                <a:lnTo>
                  <a:pt x="15032608" y="71"/>
                </a:lnTo>
              </a:path>
            </a:pathLst>
          </a:custGeom>
          <a:ln w="10469">
            <a:solidFill>
              <a:srgbClr val="E3D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1746250" y="1797304"/>
            <a:ext cx="1683067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реализации используется инфраструктурная 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материально-техническая база организаций, осуществляющих образовательную деятельность, научных, физкультурно-спортивных, научных и иных организаций, обладающих ресурсами в том числе в сетевой форме реализации образовательных программ, 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законодательством Российской Федерации</a:t>
            </a:r>
          </a:p>
        </p:txBody>
      </p:sp>
      <p:sp>
        <p:nvSpPr>
          <p:cNvPr id="13" name="object 2"/>
          <p:cNvSpPr txBox="1"/>
          <p:nvPr/>
        </p:nvSpPr>
        <p:spPr>
          <a:xfrm>
            <a:off x="882059" y="334539"/>
            <a:ext cx="18998883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4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Инфраструктура и ресурсы 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9429375" y="7944722"/>
            <a:ext cx="1346950" cy="10009"/>
          </a:xfrm>
          <a:prstGeom prst="straightConnector1">
            <a:avLst/>
          </a:prstGeom>
          <a:ln w="38100">
            <a:solidFill>
              <a:srgbClr val="A71F1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3696045" y="7529224"/>
            <a:ext cx="451380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Инвентаризация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1860465" y="7159892"/>
            <a:ext cx="300306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b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развитие</a:t>
            </a:r>
          </a:p>
        </p:txBody>
      </p:sp>
    </p:spTree>
    <p:extLst>
      <p:ext uri="{BB962C8B-B14F-4D97-AF65-F5344CB8AC3E}">
        <p14:creationId xmlns:p14="http://schemas.microsoft.com/office/powerpoint/2010/main" val="22861620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9239705" y="2577696"/>
            <a:ext cx="4365629" cy="9116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186" y="1490543"/>
            <a:ext cx="10324293" cy="83282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7" t="20238" b="1"/>
          <a:stretch/>
        </p:blipFill>
        <p:spPr>
          <a:xfrm>
            <a:off x="491492" y="5654673"/>
            <a:ext cx="9293120" cy="4602164"/>
          </a:xfrm>
          <a:prstGeom prst="rect">
            <a:avLst/>
          </a:prstGeom>
        </p:spPr>
      </p:pic>
      <p:sp>
        <p:nvSpPr>
          <p:cNvPr id="6" name="object 8"/>
          <p:cNvSpPr/>
          <p:nvPr/>
        </p:nvSpPr>
        <p:spPr>
          <a:xfrm>
            <a:off x="3616578" y="10212876"/>
            <a:ext cx="16487775" cy="1096010"/>
          </a:xfrm>
          <a:custGeom>
            <a:avLst/>
            <a:gdLst/>
            <a:ahLst/>
            <a:cxnLst/>
            <a:rect l="l" t="t" r="r" b="b"/>
            <a:pathLst>
              <a:path w="16487775" h="1096009">
                <a:moveTo>
                  <a:pt x="-91" y="1095391"/>
                </a:moveTo>
                <a:lnTo>
                  <a:pt x="16487012" y="27"/>
                </a:lnTo>
                <a:lnTo>
                  <a:pt x="-91" y="1095391"/>
                </a:lnTo>
              </a:path>
            </a:pathLst>
          </a:custGeom>
          <a:ln w="10469">
            <a:solidFill>
              <a:srgbClr val="B822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18650" y="9617074"/>
            <a:ext cx="10439400" cy="1691481"/>
          </a:xfrm>
          <a:custGeom>
            <a:avLst/>
            <a:gdLst/>
            <a:ahLst/>
            <a:cxnLst/>
            <a:rect l="l" t="t" r="r" b="b"/>
            <a:pathLst>
              <a:path w="7862569" h="2315209">
                <a:moveTo>
                  <a:pt x="-309" y="2314923"/>
                </a:moveTo>
                <a:lnTo>
                  <a:pt x="7861934" y="58"/>
                </a:lnTo>
                <a:lnTo>
                  <a:pt x="-309" y="2314923"/>
                </a:lnTo>
              </a:path>
            </a:pathLst>
          </a:custGeom>
          <a:ln w="10469">
            <a:solidFill>
              <a:srgbClr val="0080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5223383" y="10912474"/>
            <a:ext cx="15033117" cy="548481"/>
          </a:xfrm>
          <a:custGeom>
            <a:avLst/>
            <a:gdLst/>
            <a:ahLst/>
            <a:cxnLst/>
            <a:rect l="l" t="t" r="r" b="b"/>
            <a:pathLst>
              <a:path w="15033625" h="2833370">
                <a:moveTo>
                  <a:pt x="-128" y="2833082"/>
                </a:moveTo>
                <a:lnTo>
                  <a:pt x="15032608" y="71"/>
                </a:lnTo>
              </a:path>
            </a:pathLst>
          </a:custGeom>
          <a:ln w="10469">
            <a:solidFill>
              <a:srgbClr val="E3D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529143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7"/>
          <a:stretch/>
        </p:blipFill>
        <p:spPr bwMode="auto">
          <a:xfrm>
            <a:off x="3627005" y="2262109"/>
            <a:ext cx="14486470" cy="7953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bject 8"/>
          <p:cNvSpPr/>
          <p:nvPr/>
        </p:nvSpPr>
        <p:spPr>
          <a:xfrm>
            <a:off x="3616578" y="10212876"/>
            <a:ext cx="16487775" cy="1096010"/>
          </a:xfrm>
          <a:custGeom>
            <a:avLst/>
            <a:gdLst/>
            <a:ahLst/>
            <a:cxnLst/>
            <a:rect l="l" t="t" r="r" b="b"/>
            <a:pathLst>
              <a:path w="16487775" h="1096009">
                <a:moveTo>
                  <a:pt x="-91" y="1095391"/>
                </a:moveTo>
                <a:lnTo>
                  <a:pt x="16487012" y="27"/>
                </a:lnTo>
                <a:lnTo>
                  <a:pt x="-91" y="1095391"/>
                </a:lnTo>
              </a:path>
            </a:pathLst>
          </a:custGeom>
          <a:ln w="10469">
            <a:solidFill>
              <a:srgbClr val="B822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18650" y="9617074"/>
            <a:ext cx="10439400" cy="1691481"/>
          </a:xfrm>
          <a:custGeom>
            <a:avLst/>
            <a:gdLst/>
            <a:ahLst/>
            <a:cxnLst/>
            <a:rect l="l" t="t" r="r" b="b"/>
            <a:pathLst>
              <a:path w="7862569" h="2315209">
                <a:moveTo>
                  <a:pt x="-309" y="2314923"/>
                </a:moveTo>
                <a:lnTo>
                  <a:pt x="7861934" y="58"/>
                </a:lnTo>
                <a:lnTo>
                  <a:pt x="-309" y="2314923"/>
                </a:lnTo>
              </a:path>
            </a:pathLst>
          </a:custGeom>
          <a:ln w="10469">
            <a:solidFill>
              <a:srgbClr val="0080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5223383" y="10912474"/>
            <a:ext cx="15033117" cy="548481"/>
          </a:xfrm>
          <a:custGeom>
            <a:avLst/>
            <a:gdLst/>
            <a:ahLst/>
            <a:cxnLst/>
            <a:rect l="l" t="t" r="r" b="b"/>
            <a:pathLst>
              <a:path w="15033625" h="2833370">
                <a:moveTo>
                  <a:pt x="-128" y="2833082"/>
                </a:moveTo>
                <a:lnTo>
                  <a:pt x="15032608" y="71"/>
                </a:lnTo>
              </a:path>
            </a:pathLst>
          </a:custGeom>
          <a:ln w="10469">
            <a:solidFill>
              <a:srgbClr val="E3D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066089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7"/>
          <p:cNvGraphicFramePr>
            <a:graphicFrameLocks/>
          </p:cNvGraphicFramePr>
          <p:nvPr/>
        </p:nvGraphicFramePr>
        <p:xfrm>
          <a:off x="3535843" y="2024723"/>
          <a:ext cx="13891606" cy="8304879"/>
        </p:xfrm>
        <a:graphic>
          <a:graphicData uri="http://schemas.openxmlformats.org/drawingml/2006/table">
            <a:tbl>
              <a:tblPr/>
              <a:tblGrid>
                <a:gridCol w="3287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04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596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3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300" b="1" i="0" u="sng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3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</a:p>
                  </a:txBody>
                  <a:tcPr marL="150781" marR="150781" marT="75390" marB="75390" horzOverflow="overflow">
                    <a:lnL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3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marL="150781" marR="150781" marT="75390" marB="75390" horzOverflow="overflow">
                    <a:lnL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96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300" b="1" i="0" u="sng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300" b="1" i="0" u="sng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300" b="0" i="0" u="sng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150781" marR="150781" marT="75390" marB="75390" horzOverflow="overflow">
                    <a:lnL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3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marL="150781" marR="150781" marT="75390" marB="75390" horzOverflow="overflow">
                    <a:lnL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6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300" b="1" i="0" u="sng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150781" marR="150781" marT="75390" marB="75390" horzOverflow="overflow">
                    <a:lnL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3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marL="150781" marR="150781" marT="75390" marB="75390" horzOverflow="overflow">
                    <a:lnL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33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300" b="1" i="0" u="sng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150781" marR="150781" marT="75390" marB="75390" horzOverflow="overflow">
                    <a:lnL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3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marL="150781" marR="150781" marT="75390" marB="75390" horzOverflow="overflow">
                    <a:lnL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38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300" b="1" i="0" u="sng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150781" marR="150781" marT="75390" marB="75390" horzOverflow="overflow">
                    <a:lnL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3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marL="150781" marR="150781" marT="75390" marB="75390" horzOverflow="overflow">
                    <a:lnL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 Box 34"/>
          <p:cNvSpPr txBox="1">
            <a:spLocks noChangeArrowheads="1"/>
          </p:cNvSpPr>
          <p:nvPr/>
        </p:nvSpPr>
        <p:spPr bwMode="auto">
          <a:xfrm>
            <a:off x="3535844" y="2532768"/>
            <a:ext cx="2968313" cy="599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98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Особенности</a:t>
            </a:r>
          </a:p>
        </p:txBody>
      </p:sp>
      <p:sp>
        <p:nvSpPr>
          <p:cNvPr id="8" name="Text Box 35"/>
          <p:cNvSpPr txBox="1">
            <a:spLocks noChangeArrowheads="1"/>
          </p:cNvSpPr>
          <p:nvPr/>
        </p:nvSpPr>
        <p:spPr bwMode="auto">
          <a:xfrm>
            <a:off x="3329043" y="4415093"/>
            <a:ext cx="3502511" cy="599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98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Цели и задачи</a:t>
            </a:r>
          </a:p>
        </p:txBody>
      </p:sp>
      <p:sp>
        <p:nvSpPr>
          <p:cNvPr id="9" name="Text Box 36"/>
          <p:cNvSpPr txBox="1">
            <a:spLocks noChangeArrowheads="1"/>
          </p:cNvSpPr>
          <p:nvPr/>
        </p:nvSpPr>
        <p:spPr bwMode="auto">
          <a:xfrm>
            <a:off x="3428516" y="6195537"/>
            <a:ext cx="3278526" cy="1208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sz="3298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Виды, формы,</a:t>
            </a:r>
          </a:p>
          <a:p>
            <a:pPr>
              <a:spcBef>
                <a:spcPct val="20000"/>
              </a:spcBef>
              <a:defRPr/>
            </a:pPr>
            <a:r>
              <a:rPr lang="ru-RU" sz="3298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содержание</a:t>
            </a:r>
            <a:endParaRPr lang="ru-RU" sz="2968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0" name="Text Box 37"/>
          <p:cNvSpPr txBox="1">
            <a:spLocks noChangeArrowheads="1"/>
          </p:cNvSpPr>
          <p:nvPr/>
        </p:nvSpPr>
        <p:spPr bwMode="auto">
          <a:xfrm>
            <a:off x="3699342" y="8256075"/>
            <a:ext cx="2761910" cy="599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298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Самоанализ</a:t>
            </a:r>
          </a:p>
        </p:txBody>
      </p:sp>
      <p:sp>
        <p:nvSpPr>
          <p:cNvPr id="11" name="Text Box 38"/>
          <p:cNvSpPr txBox="1">
            <a:spLocks noChangeArrowheads="1"/>
          </p:cNvSpPr>
          <p:nvPr/>
        </p:nvSpPr>
        <p:spPr bwMode="auto">
          <a:xfrm>
            <a:off x="3535843" y="8911078"/>
            <a:ext cx="3427907" cy="1310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38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План </a:t>
            </a:r>
          </a:p>
          <a:p>
            <a:pPr algn="ctr">
              <a:defRPr/>
            </a:pPr>
            <a:r>
              <a:rPr lang="ru-RU" sz="2638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воспитательной </a:t>
            </a:r>
          </a:p>
          <a:p>
            <a:pPr algn="ctr">
              <a:defRPr/>
            </a:pPr>
            <a:r>
              <a:rPr lang="ru-RU" sz="2638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работы</a:t>
            </a:r>
          </a:p>
        </p:txBody>
      </p:sp>
      <p:sp>
        <p:nvSpPr>
          <p:cNvPr id="12" name="Text Box 39"/>
          <p:cNvSpPr txBox="1">
            <a:spLocks noChangeArrowheads="1"/>
          </p:cNvSpPr>
          <p:nvPr/>
        </p:nvSpPr>
        <p:spPr bwMode="auto">
          <a:xfrm>
            <a:off x="6872463" y="2339865"/>
            <a:ext cx="11209083" cy="985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buFontTx/>
              <a:buNone/>
            </a:pPr>
            <a:r>
              <a:rPr lang="ru-RU" altLang="ru-RU" sz="2638" b="1" dirty="0">
                <a:solidFill>
                  <a:schemeClr val="accent6">
                    <a:lumMod val="75000"/>
                  </a:schemeClr>
                </a:solidFill>
              </a:rPr>
              <a:t>Дан алгоритм, по которому школа может описать специфику своей деятельности в сфере воспитания</a:t>
            </a:r>
          </a:p>
        </p:txBody>
      </p:sp>
      <p:sp>
        <p:nvSpPr>
          <p:cNvPr id="13" name="Text Box 39"/>
          <p:cNvSpPr txBox="1">
            <a:spLocks noChangeArrowheads="1"/>
          </p:cNvSpPr>
          <p:nvPr/>
        </p:nvSpPr>
        <p:spPr bwMode="auto">
          <a:xfrm>
            <a:off x="6808328" y="4238673"/>
            <a:ext cx="11337350" cy="985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buFontTx/>
              <a:buNone/>
            </a:pPr>
            <a:r>
              <a:rPr lang="ru-RU" altLang="ru-RU" sz="2638" b="1" dirty="0">
                <a:solidFill>
                  <a:schemeClr val="accent6">
                    <a:lumMod val="75000"/>
                  </a:schemeClr>
                </a:solidFill>
              </a:rPr>
              <a:t>Дает возможность каждому педагогу конкретизировать общие цели и задачи в соответствии со спецификой своей работы </a:t>
            </a:r>
          </a:p>
        </p:txBody>
      </p:sp>
      <p:sp>
        <p:nvSpPr>
          <p:cNvPr id="14" name="Text Box 39"/>
          <p:cNvSpPr txBox="1">
            <a:spLocks noChangeArrowheads="1"/>
          </p:cNvSpPr>
          <p:nvPr/>
        </p:nvSpPr>
        <p:spPr bwMode="auto">
          <a:xfrm>
            <a:off x="6808329" y="5949369"/>
            <a:ext cx="11209083" cy="1431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buFontTx/>
              <a:buNone/>
            </a:pPr>
            <a:r>
              <a:rPr lang="ru-RU" altLang="ru-RU" sz="2638" b="1" dirty="0">
                <a:solidFill>
                  <a:schemeClr val="accent6">
                    <a:lumMod val="75000"/>
                  </a:schemeClr>
                </a:solidFill>
              </a:rPr>
              <a:t>Показаны конкретные способы воспитательной работы в рамках каждого модуля, которые школа может выбрать или дополнить своими собственными</a:t>
            </a:r>
          </a:p>
        </p:txBody>
      </p:sp>
      <p:sp>
        <p:nvSpPr>
          <p:cNvPr id="15" name="Text Box 39"/>
          <p:cNvSpPr txBox="1">
            <a:spLocks noChangeArrowheads="1"/>
          </p:cNvSpPr>
          <p:nvPr/>
        </p:nvSpPr>
        <p:spPr bwMode="auto">
          <a:xfrm>
            <a:off x="6872464" y="7522930"/>
            <a:ext cx="10344595" cy="538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buFontTx/>
              <a:buNone/>
            </a:pPr>
            <a:r>
              <a:rPr lang="ru-RU" altLang="ru-RU" sz="2638" b="1" dirty="0">
                <a:solidFill>
                  <a:schemeClr val="accent6">
                    <a:lumMod val="75000"/>
                  </a:schemeClr>
                </a:solidFill>
              </a:rPr>
              <a:t> Мониторинг развитие базовых и ведущих компетенций   </a:t>
            </a:r>
          </a:p>
        </p:txBody>
      </p:sp>
      <p:sp>
        <p:nvSpPr>
          <p:cNvPr id="16" name="Text Box 39"/>
          <p:cNvSpPr txBox="1">
            <a:spLocks noChangeArrowheads="1"/>
          </p:cNvSpPr>
          <p:nvPr/>
        </p:nvSpPr>
        <p:spPr bwMode="auto">
          <a:xfrm>
            <a:off x="6808330" y="9018822"/>
            <a:ext cx="10286001" cy="538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buFontTx/>
              <a:buNone/>
            </a:pPr>
            <a:r>
              <a:rPr lang="ru-RU" altLang="ru-RU" sz="2638" b="1" dirty="0">
                <a:solidFill>
                  <a:schemeClr val="accent6">
                    <a:lumMod val="75000"/>
                  </a:schemeClr>
                </a:solidFill>
              </a:rPr>
              <a:t>  Мероприятия   и документы ДМОО  - как дидактические </a:t>
            </a:r>
          </a:p>
        </p:txBody>
      </p:sp>
      <p:sp>
        <p:nvSpPr>
          <p:cNvPr id="17" name="object 8"/>
          <p:cNvSpPr/>
          <p:nvPr/>
        </p:nvSpPr>
        <p:spPr>
          <a:xfrm>
            <a:off x="3616578" y="10212876"/>
            <a:ext cx="16487775" cy="1096010"/>
          </a:xfrm>
          <a:custGeom>
            <a:avLst/>
            <a:gdLst/>
            <a:ahLst/>
            <a:cxnLst/>
            <a:rect l="l" t="t" r="r" b="b"/>
            <a:pathLst>
              <a:path w="16487775" h="1096009">
                <a:moveTo>
                  <a:pt x="-91" y="1095391"/>
                </a:moveTo>
                <a:lnTo>
                  <a:pt x="16487012" y="27"/>
                </a:lnTo>
                <a:lnTo>
                  <a:pt x="-91" y="1095391"/>
                </a:lnTo>
              </a:path>
            </a:pathLst>
          </a:custGeom>
          <a:ln w="10469">
            <a:solidFill>
              <a:srgbClr val="B822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7"/>
          <p:cNvSpPr/>
          <p:nvPr/>
        </p:nvSpPr>
        <p:spPr>
          <a:xfrm>
            <a:off x="9518650" y="9617074"/>
            <a:ext cx="10439400" cy="1691481"/>
          </a:xfrm>
          <a:custGeom>
            <a:avLst/>
            <a:gdLst/>
            <a:ahLst/>
            <a:cxnLst/>
            <a:rect l="l" t="t" r="r" b="b"/>
            <a:pathLst>
              <a:path w="7862569" h="2315209">
                <a:moveTo>
                  <a:pt x="-309" y="2314923"/>
                </a:moveTo>
                <a:lnTo>
                  <a:pt x="7861934" y="58"/>
                </a:lnTo>
                <a:lnTo>
                  <a:pt x="-309" y="2314923"/>
                </a:lnTo>
              </a:path>
            </a:pathLst>
          </a:custGeom>
          <a:ln w="10469">
            <a:solidFill>
              <a:srgbClr val="0080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0"/>
          <p:cNvSpPr/>
          <p:nvPr/>
        </p:nvSpPr>
        <p:spPr>
          <a:xfrm>
            <a:off x="5223383" y="10912474"/>
            <a:ext cx="15033117" cy="548481"/>
          </a:xfrm>
          <a:custGeom>
            <a:avLst/>
            <a:gdLst/>
            <a:ahLst/>
            <a:cxnLst/>
            <a:rect l="l" t="t" r="r" b="b"/>
            <a:pathLst>
              <a:path w="15033625" h="2833370">
                <a:moveTo>
                  <a:pt x="-128" y="2833082"/>
                </a:moveTo>
                <a:lnTo>
                  <a:pt x="15032608" y="71"/>
                </a:lnTo>
              </a:path>
            </a:pathLst>
          </a:custGeom>
          <a:ln w="10469">
            <a:solidFill>
              <a:srgbClr val="E3D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5164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BD7693E-10F8-4F5D-905F-273DD0D57304}"/>
              </a:ext>
            </a:extLst>
          </p:cNvPr>
          <p:cNvSpPr txBox="1"/>
          <p:nvPr/>
        </p:nvSpPr>
        <p:spPr>
          <a:xfrm>
            <a:off x="5026027" y="5058517"/>
            <a:ext cx="10052050" cy="11073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596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8-967-362-51-75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A6DDC4-F05B-45A3-B842-FC92B9F0C429}"/>
              </a:ext>
            </a:extLst>
          </p:cNvPr>
          <p:cNvSpPr txBox="1"/>
          <p:nvPr/>
        </p:nvSpPr>
        <p:spPr>
          <a:xfrm>
            <a:off x="5026025" y="7109021"/>
            <a:ext cx="10052050" cy="11073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96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ATolkachev@rdcentr.ru</a:t>
            </a:r>
            <a:endParaRPr lang="ru-RU" sz="6596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3" name="Рисунок 12" descr="Конверт">
            <a:extLst>
              <a:ext uri="{FF2B5EF4-FFF2-40B4-BE49-F238E27FC236}">
                <a16:creationId xmlns:a16="http://schemas.microsoft.com/office/drawing/2014/main" id="{6FF1F1A9-50E8-4E9D-959E-1FD83730FE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76582" y="6938755"/>
            <a:ext cx="1507808" cy="1507808"/>
          </a:xfrm>
          <a:prstGeom prst="rect">
            <a:avLst/>
          </a:prstGeom>
        </p:spPr>
      </p:pic>
      <p:pic>
        <p:nvPicPr>
          <p:cNvPr id="15" name="Рисунок 14" descr="Телефонная трубка">
            <a:extLst>
              <a:ext uri="{FF2B5EF4-FFF2-40B4-BE49-F238E27FC236}">
                <a16:creationId xmlns:a16="http://schemas.microsoft.com/office/drawing/2014/main" id="{CDCB70E2-FB3C-430D-9FA5-DC52A96538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76583" y="5058518"/>
            <a:ext cx="1337541" cy="133754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D515142-86EA-409D-AC78-550587A2CA82}"/>
              </a:ext>
            </a:extLst>
          </p:cNvPr>
          <p:cNvSpPr txBox="1"/>
          <p:nvPr/>
        </p:nvSpPr>
        <p:spPr>
          <a:xfrm>
            <a:off x="3276582" y="3146967"/>
            <a:ext cx="16171949" cy="1208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56" dirty="0">
                <a:solidFill>
                  <a:srgbClr val="0070C0"/>
                </a:solidFill>
              </a:rPr>
              <a:t>Толкачев Андрей Анатольевич</a:t>
            </a:r>
          </a:p>
        </p:txBody>
      </p:sp>
      <p:sp>
        <p:nvSpPr>
          <p:cNvPr id="8" name="object 8"/>
          <p:cNvSpPr/>
          <p:nvPr/>
        </p:nvSpPr>
        <p:spPr>
          <a:xfrm>
            <a:off x="3616578" y="10212876"/>
            <a:ext cx="16487775" cy="1096010"/>
          </a:xfrm>
          <a:custGeom>
            <a:avLst/>
            <a:gdLst/>
            <a:ahLst/>
            <a:cxnLst/>
            <a:rect l="l" t="t" r="r" b="b"/>
            <a:pathLst>
              <a:path w="16487775" h="1096009">
                <a:moveTo>
                  <a:pt x="-91" y="1095391"/>
                </a:moveTo>
                <a:lnTo>
                  <a:pt x="16487012" y="27"/>
                </a:lnTo>
                <a:lnTo>
                  <a:pt x="-91" y="1095391"/>
                </a:lnTo>
              </a:path>
            </a:pathLst>
          </a:custGeom>
          <a:ln w="10469">
            <a:solidFill>
              <a:srgbClr val="B822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7"/>
          <p:cNvSpPr/>
          <p:nvPr/>
        </p:nvSpPr>
        <p:spPr>
          <a:xfrm>
            <a:off x="9518650" y="9617074"/>
            <a:ext cx="10439400" cy="1691481"/>
          </a:xfrm>
          <a:custGeom>
            <a:avLst/>
            <a:gdLst/>
            <a:ahLst/>
            <a:cxnLst/>
            <a:rect l="l" t="t" r="r" b="b"/>
            <a:pathLst>
              <a:path w="7862569" h="2315209">
                <a:moveTo>
                  <a:pt x="-309" y="2314923"/>
                </a:moveTo>
                <a:lnTo>
                  <a:pt x="7861934" y="58"/>
                </a:lnTo>
                <a:lnTo>
                  <a:pt x="-309" y="2314923"/>
                </a:lnTo>
              </a:path>
            </a:pathLst>
          </a:custGeom>
          <a:ln w="10469">
            <a:solidFill>
              <a:srgbClr val="0080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0"/>
          <p:cNvSpPr/>
          <p:nvPr/>
        </p:nvSpPr>
        <p:spPr>
          <a:xfrm>
            <a:off x="5223383" y="10912474"/>
            <a:ext cx="15033117" cy="548481"/>
          </a:xfrm>
          <a:custGeom>
            <a:avLst/>
            <a:gdLst/>
            <a:ahLst/>
            <a:cxnLst/>
            <a:rect l="l" t="t" r="r" b="b"/>
            <a:pathLst>
              <a:path w="15033625" h="2833370">
                <a:moveTo>
                  <a:pt x="-128" y="2833082"/>
                </a:moveTo>
                <a:lnTo>
                  <a:pt x="15032608" y="71"/>
                </a:lnTo>
              </a:path>
            </a:pathLst>
          </a:custGeom>
          <a:ln w="10469">
            <a:solidFill>
              <a:srgbClr val="E3DF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1033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2269</TotalTime>
  <Words>691</Words>
  <Application>Microsoft Office PowerPoint</Application>
  <PresentationFormat>Произвольный</PresentationFormat>
  <Paragraphs>135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Slides_rsv_С07</dc:title>
  <dc:creator>office</dc:creator>
  <cp:lastModifiedBy>aida.202527@gmail.com</cp:lastModifiedBy>
  <cp:revision>110</cp:revision>
  <cp:lastPrinted>2021-01-22T09:33:25Z</cp:lastPrinted>
  <dcterms:created xsi:type="dcterms:W3CDTF">2019-10-11T21:17:28Z</dcterms:created>
  <dcterms:modified xsi:type="dcterms:W3CDTF">2021-01-30T09:14:28Z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2018-03-14T00:00:00Z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2019-10-11T00:00:00Z</vt:filetime>
  </property>
</Properties>
</file>